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tiff" ContentType="image/tiff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54"/>
  </p:notesMasterIdLst>
  <p:sldIdLst>
    <p:sldId id="256" r:id="rId3"/>
    <p:sldId id="262" r:id="rId4"/>
    <p:sldId id="263" r:id="rId5"/>
    <p:sldId id="257" r:id="rId6"/>
    <p:sldId id="337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339" r:id="rId20"/>
    <p:sldId id="338" r:id="rId21"/>
    <p:sldId id="285" r:id="rId22"/>
    <p:sldId id="289" r:id="rId23"/>
    <p:sldId id="282" r:id="rId24"/>
    <p:sldId id="340" r:id="rId25"/>
    <p:sldId id="346" r:id="rId26"/>
    <p:sldId id="347" r:id="rId27"/>
    <p:sldId id="349" r:id="rId28"/>
    <p:sldId id="350" r:id="rId29"/>
    <p:sldId id="354" r:id="rId30"/>
    <p:sldId id="355" r:id="rId31"/>
    <p:sldId id="356" r:id="rId32"/>
    <p:sldId id="357" r:id="rId33"/>
    <p:sldId id="358" r:id="rId34"/>
    <p:sldId id="342" r:id="rId35"/>
    <p:sldId id="343" r:id="rId36"/>
    <p:sldId id="352" r:id="rId37"/>
    <p:sldId id="353" r:id="rId38"/>
    <p:sldId id="344" r:id="rId39"/>
    <p:sldId id="300" r:id="rId40"/>
    <p:sldId id="359" r:id="rId41"/>
    <p:sldId id="360" r:id="rId42"/>
    <p:sldId id="361" r:id="rId43"/>
    <p:sldId id="302" r:id="rId44"/>
    <p:sldId id="303" r:id="rId45"/>
    <p:sldId id="304" r:id="rId46"/>
    <p:sldId id="305" r:id="rId47"/>
    <p:sldId id="306" r:id="rId48"/>
    <p:sldId id="333" r:id="rId49"/>
    <p:sldId id="335" r:id="rId50"/>
    <p:sldId id="307" r:id="rId51"/>
    <p:sldId id="336" r:id="rId52"/>
    <p:sldId id="334" r:id="rId5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71" d="100"/>
          <a:sy n="71" d="100"/>
        </p:scale>
        <p:origin x="-2160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7" Type="http://schemas.openxmlformats.org/officeDocument/2006/relationships/tableStyles" Target="tableStyles.xml"/><Relationship Id="rId56" Type="http://schemas.openxmlformats.org/officeDocument/2006/relationships/viewProps" Target="viewProps.xml"/><Relationship Id="rId55" Type="http://schemas.openxmlformats.org/officeDocument/2006/relationships/presProps" Target="presProps.xml"/><Relationship Id="rId54" Type="http://schemas.openxmlformats.org/officeDocument/2006/relationships/notesMaster" Target="notesMasters/notesMaster1.xml"/><Relationship Id="rId53" Type="http://schemas.openxmlformats.org/officeDocument/2006/relationships/slide" Target="slides/slide51.xml"/><Relationship Id="rId52" Type="http://schemas.openxmlformats.org/officeDocument/2006/relationships/slide" Target="slides/slide50.xml"/><Relationship Id="rId51" Type="http://schemas.openxmlformats.org/officeDocument/2006/relationships/slide" Target="slides/slide49.xml"/><Relationship Id="rId50" Type="http://schemas.openxmlformats.org/officeDocument/2006/relationships/slide" Target="slides/slide48.xml"/><Relationship Id="rId5" Type="http://schemas.openxmlformats.org/officeDocument/2006/relationships/slide" Target="slides/slide3.xml"/><Relationship Id="rId49" Type="http://schemas.openxmlformats.org/officeDocument/2006/relationships/slide" Target="slides/slide47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1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2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6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2.wmf"/><Relationship Id="rId1" Type="http://schemas.openxmlformats.org/officeDocument/2006/relationships/image" Target="../media/image5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FB06372-2FA8-4199-87C3-C92AAD079126}" type="datetimeFigureOut">
              <a:rPr lang="fr-FR" smtClean="0"/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5B7447-3ADF-42E6-B872-13A33F23C18B}" type="slidenum">
              <a:rPr lang="fr-FR" smtClean="0"/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 hasCustomPrompt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 hasCustomPrompt="1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 hasCustomPrompt="1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  <a:endParaRPr lang="fr-FR" smtClean="0"/>
          </a:p>
          <a:p>
            <a:pPr lvl="1"/>
            <a:r>
              <a:rPr lang="fr-FR" smtClean="0"/>
              <a:t>Deuxième niveau</a:t>
            </a:r>
            <a:endParaRPr lang="fr-FR" smtClean="0"/>
          </a:p>
          <a:p>
            <a:pPr lvl="2"/>
            <a:r>
              <a:rPr lang="fr-FR" smtClean="0"/>
              <a:t>Troisième niveau</a:t>
            </a:r>
            <a:endParaRPr lang="fr-FR" smtClean="0"/>
          </a:p>
          <a:p>
            <a:pPr lvl="3"/>
            <a:r>
              <a:rPr lang="fr-FR" smtClean="0"/>
              <a:t>Quatrième niveau</a:t>
            </a:r>
            <a:endParaRPr lang="fr-FR" smtClean="0"/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9D008-9A6B-4848-B840-313A70FD8F6C}" type="datetimeFigureOut">
              <a:rPr lang="fr-FR" smtClean="0"/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7242D5-E32B-4CE1-B9E9-0E0189D13E79}" type="slidenum">
              <a:rPr lang="fr-FR" smtClean="0"/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8.wmf"/><Relationship Id="rId3" Type="http://schemas.openxmlformats.org/officeDocument/2006/relationships/oleObject" Target="../embeddings/oleObject2.bin"/><Relationship Id="rId2" Type="http://schemas.openxmlformats.org/officeDocument/2006/relationships/image" Target="../media/image7.wmf"/><Relationship Id="rId1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png"/><Relationship Id="rId1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0.pn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1.wmf"/><Relationship Id="rId1" Type="http://schemas.openxmlformats.org/officeDocument/2006/relationships/oleObject" Target="../embeddings/oleObject3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5.png"/><Relationship Id="rId1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png"/></Relationships>
</file>

<file path=ppt/slides/_rels/slide26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3.v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9.wmf"/><Relationship Id="rId3" Type="http://schemas.openxmlformats.org/officeDocument/2006/relationships/oleObject" Target="../embeddings/oleObject4.bin"/><Relationship Id="rId2" Type="http://schemas.openxmlformats.org/officeDocument/2006/relationships/image" Target="../media/image28.tiff"/><Relationship Id="rId1" Type="http://schemas.openxmlformats.org/officeDocument/2006/relationships/image" Target="../media/image27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0.pn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8.png"/><Relationship Id="rId1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9.jpe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42.emf"/><Relationship Id="rId2" Type="http://schemas.openxmlformats.org/officeDocument/2006/relationships/image" Target="../media/image41.png"/><Relationship Id="rId1" Type="http://schemas.openxmlformats.org/officeDocument/2006/relationships/image" Target="../media/image40.e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4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5.emf"/></Relationships>
</file>

<file path=ppt/slides/_rels/slide38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4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6.wmf"/><Relationship Id="rId1" Type="http://schemas.openxmlformats.org/officeDocument/2006/relationships/oleObject" Target="../embeddings/oleObject5.bin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7.pn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8.png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9.png"/></Relationships>
</file>

<file path=ppt/slides/_rels/slide44.xml.rels><?xml version="1.0" encoding="UTF-8" standalone="yes"?>
<Relationships xmlns="http://schemas.openxmlformats.org/package/2006/relationships"><Relationship Id="rId7" Type="http://schemas.openxmlformats.org/officeDocument/2006/relationships/vmlDrawing" Target="../drawings/vmlDrawing5.vml"/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52.wmf"/><Relationship Id="rId4" Type="http://schemas.openxmlformats.org/officeDocument/2006/relationships/oleObject" Target="../embeddings/oleObject7.bin"/><Relationship Id="rId3" Type="http://schemas.openxmlformats.org/officeDocument/2006/relationships/image" Target="../media/image51.wmf"/><Relationship Id="rId2" Type="http://schemas.openxmlformats.org/officeDocument/2006/relationships/oleObject" Target="../embeddings/oleObject6.bin"/><Relationship Id="rId1" Type="http://schemas.openxmlformats.org/officeDocument/2006/relationships/image" Target="../media/image50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4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5.pn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6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8.png"/><Relationship Id="rId1" Type="http://schemas.openxmlformats.org/officeDocument/2006/relationships/image" Target="../media/image57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9.png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RMN : aspects théoriques et pratiques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5536" y="188640"/>
            <a:ext cx="8424936" cy="584775"/>
          </a:xfrm>
          <a:prstGeom prst="rect">
            <a:avLst/>
          </a:prstGeom>
          <a:noFill/>
          <a:ln w="5715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Plan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95536" y="1116033"/>
            <a:ext cx="8424936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phénomène de résonance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déplacement chimique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notion de couplage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phénomène de relaxation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Développement de la RMN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Interprétation d’un spectre 1D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Interprétation d’un spectre 2D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95536" y="404664"/>
            <a:ext cx="8424936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 typeface="+mj-lt"/>
              <a:buAutoNum type="arabicPeriod" startAt="7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Enregistrement d’un spectre RMN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7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7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Consignes de sécurité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7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7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Traitement du signal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7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+mj-lt"/>
              <a:buAutoNum type="arabicPeriod" startAt="7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Utilisation du logiciel </a:t>
            </a:r>
            <a:r>
              <a:rPr lang="fr-F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NMRNotebook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AutoNum type="arabicPeriod" startAt="7"/>
            </a:pP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11560" y="1340768"/>
            <a:ext cx="828092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Quelle est l’essence même de la RMN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placer un échantillon dans un champ magnétique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appliquer un second champ magnétique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collecter l’onde électromagnétique générée par l’échantillon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 est inutile de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ioniser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cristalliser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brûler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chauffer l’échantillon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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Il suffit simplement d’un composé en solution aqueuse ou sous forme solide : identification et caractérisation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/>
          <p:cNvSpPr txBox="1">
            <a:spLocks noChangeArrowheads="1"/>
          </p:cNvSpPr>
          <p:nvPr/>
        </p:nvSpPr>
        <p:spPr>
          <a:xfrm>
            <a:off x="665163" y="1169988"/>
            <a:ext cx="7696200" cy="4714875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Besoin d’un espion pour observer les molécules 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informations sur la structure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informations sur les mouvements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informations sur les réactions chimiques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relativement polyvalent pour s’adapter à une large gamme de molécules et une variété de situations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–"/>
              <a:defRPr/>
            </a:pP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marR="0" lvl="1" indent="-2857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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742950" marR="0" lvl="1" indent="-2857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Noyau atomique et son magnétisme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  <a:p>
            <a:pPr marL="742950" marR="0" lvl="1" indent="-28575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fr-FR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Moment magnétique nucléaire est très sensible à son environnement et interagit avec lui</a:t>
            </a:r>
            <a:endParaRPr kumimoji="0" lang="fr-FR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 pitchFamily="18" charset="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1081767"/>
            <a:ext cx="842493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Molécules = chœur de clochettes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Le noyau de chaque atome résonne à sa propre fréquence en fonction de sa taille, de sa forme et de ses voisins.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/>
              <a:buChar char="Þ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/>
              <a:buChar char="Þ"/>
            </a:pPr>
            <a:r>
              <a:rPr lang="fr-FR" sz="22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Comme une clochette, les plus gros atomes résonnent à basse fréquence et les petits atomes résonnent à haute fréquence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/>
              <a:buChar char="Þ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 </a:t>
            </a:r>
            <a:r>
              <a:rPr lang="fr-FR" sz="2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1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H = sopranos et </a:t>
            </a:r>
            <a:r>
              <a:rPr lang="fr-FR" sz="2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13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C = basses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0" y="4191641"/>
            <a:ext cx="4788024" cy="2477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54176" y="3573016"/>
            <a:ext cx="4089824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Phénomène de résonance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404664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Différence entre les cloches dans un chœur et les atomes dans une molécule est le type d’ondes produites…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107504" y="1733614"/>
            <a:ext cx="4176464" cy="2800767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Cloche</a:t>
            </a: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Création d’ondes sonores = oscillations dans la densité de l’air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Fréquence de résonance dépend de la taille de la cloche et du matériel utilisé pour la fabriquer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499992" y="1564337"/>
            <a:ext cx="4572000" cy="3139321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Atome</a:t>
            </a:r>
            <a:endParaRPr lang="fr-FR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Création d’ondes électromagnétiques = oscillations dans le champ électromagnétique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Fréquence de résonance dépend du type d’atome et de la force du champ magnétique autour de cet atome 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Le déplacement chimique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23528" y="1196752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 essentiels de l’électromagnétisme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323528" y="1953414"/>
            <a:ext cx="856895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 électrons créent une force qui attire positivement les particules chargées, </a:t>
            </a:r>
            <a:r>
              <a:rPr lang="fr-F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tq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si l’électron reste immobile, ce champ de force négatif est appelé champ électrique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- si l’électron est en mouvement, cela crée un champ magnétique perpendiculaire au mouvement des électrons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126698" y="4077072"/>
            <a:ext cx="3758837" cy="2780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251520" y="4581128"/>
            <a:ext cx="4572000" cy="76944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La somme des 2 champs crée le champ électromagnétique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404664"/>
            <a:ext cx="84249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Noyaux atomiques = micro capteurs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Les grappes de raisin sont des capteurs microclimatiques donc produisent des nuances et des saveurs différentes dans le vin.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Les noyaux ressentent les micro variations dans leur environnement électromagnétique et donc résonnent à des fréquences différentes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907704" y="2564904"/>
            <a:ext cx="4896544" cy="348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40466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Comment une </a:t>
            </a:r>
            <a:r>
              <a:rPr lang="fr-FR" sz="2200" dirty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e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xpérience RMN permet d’observer ce phénomène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467544" y="1075383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Une expérience RMN peut se représenter comme un marteau qui fait résonner les noyaux puis on écoute les ondes électromagnétiques créées.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17900" y="1844824"/>
            <a:ext cx="5739748" cy="26642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ZoneTexte 4"/>
          <p:cNvSpPr txBox="1"/>
          <p:nvPr/>
        </p:nvSpPr>
        <p:spPr>
          <a:xfrm>
            <a:off x="323528" y="4862770"/>
            <a:ext cx="54006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Données RMN = collection de courbes sinusoïdales empilées les unes sur les autres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Extraction des données en fréquence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       transformée de Fourier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2902009"/>
            <a:ext cx="3491880" cy="39559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404664"/>
            <a:ext cx="842493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Définition du déplacement chimique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251520" y="1498610"/>
            <a:ext cx="864096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L’unité de déplacement chimique est le ppm et est calculé selon l’équation suivante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graphicFrame>
        <p:nvGraphicFramePr>
          <p:cNvPr id="4" name="Objet 3"/>
          <p:cNvGraphicFramePr>
            <a:graphicFrameLocks noChangeAspect="1"/>
          </p:cNvGraphicFramePr>
          <p:nvPr/>
        </p:nvGraphicFramePr>
        <p:xfrm>
          <a:off x="500063" y="2492375"/>
          <a:ext cx="7881937" cy="72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4" name="Équation" r:id="rId1" imgW="5003165" imgH="457200" progId="Equation.3">
                  <p:embed/>
                </p:oleObj>
              </mc:Choice>
              <mc:Fallback>
                <p:oleObj name="Équation" r:id="rId1" imgW="5003165" imgH="457200" progId="Equation.3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063" y="2492375"/>
                        <a:ext cx="7881937" cy="7207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ZoneTexte 4"/>
          <p:cNvSpPr txBox="1"/>
          <p:nvPr/>
        </p:nvSpPr>
        <p:spPr>
          <a:xfrm>
            <a:off x="467544" y="3955703"/>
            <a:ext cx="84249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Ex : le déplacement chimique de l’eau à 500 MHz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graphicFrame>
        <p:nvGraphicFramePr>
          <p:cNvPr id="6" name="Object 3"/>
          <p:cNvGraphicFramePr>
            <a:graphicFrameLocks noChangeAspect="1"/>
          </p:cNvGraphicFramePr>
          <p:nvPr/>
        </p:nvGraphicFramePr>
        <p:xfrm>
          <a:off x="1187624" y="4797152"/>
          <a:ext cx="6178680" cy="74466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5" name="Équation" r:id="rId3" imgW="3479165" imgH="419100" progId="Equation.3">
                  <p:embed/>
                </p:oleObj>
              </mc:Choice>
              <mc:Fallback>
                <p:oleObj name="Équation" r:id="rId3" imgW="3479165" imgH="419100" progId="Equation.3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7624" y="4797152"/>
                        <a:ext cx="6178680" cy="74466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1196752"/>
            <a:ext cx="8640960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Le pendule à 5 billes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l’énergie cinétique de la 1</a:t>
            </a:r>
            <a:r>
              <a:rPr lang="fr-FR" sz="2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ère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bille est parfaitement transmise à travers les billes centrales pour faire réagir la dernière bille.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>
              <a:buFont typeface="Symbol" panose="05050102010706020507"/>
              <a:buChar char="Þ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de la même manière, les atomes résonnant dans une molécule transfèrent aussi leur énergie aux atomes voisins = transfert d’énergie magnétique.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736057" y="4803394"/>
            <a:ext cx="5407943" cy="2054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La notion de couplage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8520" y="5467871"/>
            <a:ext cx="381540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En RMN, on appelle ce transfert d’énergie le couplage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1780361"/>
            <a:ext cx="8604448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 transfert d’énergie peut se faire si les atomes sont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- connectés entre eux par une liaison covalente : couplage scalaire J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- proches dans l’espace (moins de 5 Å) : couplage dipôle-dipôle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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Dans les 2 cas, l’énergie transférée est l’aimantation nucléaire.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323529" y="548680"/>
            <a:ext cx="3168352" cy="17767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92080" y="0"/>
            <a:ext cx="3560068" cy="3383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3059832" y="0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Couplage scalaire J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23528" y="2276872"/>
            <a:ext cx="33843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atomes sont liés par liaison covalente lorsqu’ils partagent au moins 2 électrons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436096" y="3284984"/>
            <a:ext cx="338437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Quand N entre en résonance, il transfère son énergie au H voisin via les électrons (= ressorts)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3861048"/>
            <a:ext cx="4005338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0"/>
            <a:ext cx="849694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Couplage dipôle-dipôle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ZoneTexte 2"/>
          <p:cNvSpPr txBox="1"/>
          <p:nvPr/>
        </p:nvSpPr>
        <p:spPr>
          <a:xfrm>
            <a:off x="323528" y="779800"/>
            <a:ext cx="85689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permet d’obtenir des informations sur des noyaux proches dans l’espace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une caractéristique tridimensionnelle à cette information.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5868144" y="2310500"/>
            <a:ext cx="2088232" cy="4430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7"/>
          <p:cNvSpPr/>
          <p:nvPr/>
        </p:nvSpPr>
        <p:spPr>
          <a:xfrm>
            <a:off x="467544" y="3284984"/>
            <a:ext cx="4572000" cy="178510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 Pas besoin de liaison covalente, deux noyaux séparés par 5-6 Å peuvent transférer leur aimantation instantanément lorsque ces 2 noyaux se percutent.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692696"/>
            <a:ext cx="43924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Transfert dépend de 1/r</a:t>
            </a:r>
            <a:r>
              <a:rPr lang="fr-FR" sz="2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où r est la distance entre les 2 atomes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788024" y="44624"/>
            <a:ext cx="371708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077498"/>
            <a:ext cx="6480720" cy="4663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Les phénomènes de relaxation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1979712" y="1870281"/>
            <a:ext cx="4215730" cy="2782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251520" y="1268760"/>
            <a:ext cx="85689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Une véritable expérience RMN présente l’allure suivante :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51520" y="4884256"/>
            <a:ext cx="8568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Oscillations non infinies, décroissent avec le temps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Décroissance = relaxation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2 types de relaxation en RMN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059832" y="0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Relaxation T</a:t>
            </a:r>
            <a:r>
              <a:rPr lang="fr-FR" sz="2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fr-FR" sz="22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771800" y="3789040"/>
            <a:ext cx="4371975" cy="2762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395536" y="822771"/>
            <a:ext cx="8136904" cy="28007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 vous tapez de plus en plus fort dans la balle, elle va finir par osciller horizontalement autour du bâton.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Que se passe t-il lorsqu’on arrête de frapper la balle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Moment angulaire permet de faire tourner la balle un certain temps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Angle diminue en fonction de la force de gravité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Retour à la position d’équilibre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/>
        </p:nvSpPr>
        <p:spPr bwMode="auto">
          <a:xfrm>
            <a:off x="2555776" y="5589240"/>
            <a:ext cx="247650" cy="366712"/>
          </a:xfrm>
          <a:prstGeom prst="rect">
            <a:avLst/>
          </a:prstGeom>
          <a:noFill/>
          <a:ln w="28575">
            <a:noFill/>
            <a:miter lim="800000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dirty="0">
                <a:latin typeface="Times New Roman" panose="02020603050405020304" pitchFamily="18" charset="0"/>
              </a:rPr>
              <a:t>t</a:t>
            </a:r>
            <a:endParaRPr lang="fr-FR" dirty="0">
              <a:latin typeface="Times New Roman" panose="02020603050405020304" pitchFamily="18" charset="0"/>
            </a:endParaRPr>
          </a:p>
        </p:txBody>
      </p:sp>
      <p:sp>
        <p:nvSpPr>
          <p:cNvPr id="5" name="Text Box 10"/>
          <p:cNvSpPr txBox="1">
            <a:spLocks noChangeArrowheads="1"/>
          </p:cNvSpPr>
          <p:nvPr/>
        </p:nvSpPr>
        <p:spPr bwMode="auto">
          <a:xfrm>
            <a:off x="715194" y="3284984"/>
            <a:ext cx="455613" cy="366713"/>
          </a:xfrm>
          <a:prstGeom prst="rect">
            <a:avLst/>
          </a:prstGeom>
          <a:noFill/>
          <a:ln w="28575">
            <a:noFill/>
            <a:miter lim="800000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dirty="0" err="1">
                <a:latin typeface="Times New Roman" panose="02020603050405020304" pitchFamily="18" charset="0"/>
              </a:rPr>
              <a:t>M</a:t>
            </a:r>
            <a:r>
              <a:rPr lang="fr-FR" baseline="-25000" dirty="0" err="1">
                <a:latin typeface="Times New Roman" panose="02020603050405020304" pitchFamily="18" charset="0"/>
              </a:rPr>
              <a:t>z</a:t>
            </a:r>
            <a:endParaRPr lang="fr-FR" dirty="0">
              <a:latin typeface="Times New Roman" panose="02020603050405020304" pitchFamily="18" charset="0"/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885429" y="3651697"/>
            <a:ext cx="1990006" cy="1937543"/>
            <a:chOff x="781794" y="4227761"/>
            <a:chExt cx="2651125" cy="2239962"/>
          </a:xfrm>
        </p:grpSpPr>
        <p:sp>
          <p:nvSpPr>
            <p:cNvPr id="7" name="Freeform 5"/>
            <p:cNvSpPr/>
            <p:nvPr/>
          </p:nvSpPr>
          <p:spPr bwMode="auto">
            <a:xfrm>
              <a:off x="796082" y="4494461"/>
              <a:ext cx="2133600" cy="1973262"/>
            </a:xfrm>
            <a:custGeom>
              <a:avLst/>
              <a:gdLst>
                <a:gd name="T0" fmla="*/ 0 w 1344"/>
                <a:gd name="T1" fmla="*/ 1973262 h 1243"/>
                <a:gd name="T2" fmla="*/ 184150 w 1344"/>
                <a:gd name="T3" fmla="*/ 568325 h 1243"/>
                <a:gd name="T4" fmla="*/ 701675 w 1344"/>
                <a:gd name="T5" fmla="*/ 92075 h 1243"/>
                <a:gd name="T6" fmla="*/ 2133600 w 1344"/>
                <a:gd name="T7" fmla="*/ 12700 h 124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1344"/>
                <a:gd name="T13" fmla="*/ 0 h 1243"/>
                <a:gd name="T14" fmla="*/ 1344 w 1344"/>
                <a:gd name="T15" fmla="*/ 1243 h 124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1344" h="1243">
                  <a:moveTo>
                    <a:pt x="0" y="1243"/>
                  </a:moveTo>
                  <a:cubicBezTo>
                    <a:pt x="21" y="899"/>
                    <a:pt x="42" y="555"/>
                    <a:pt x="116" y="358"/>
                  </a:cubicBezTo>
                  <a:cubicBezTo>
                    <a:pt x="190" y="161"/>
                    <a:pt x="237" y="116"/>
                    <a:pt x="442" y="58"/>
                  </a:cubicBezTo>
                  <a:cubicBezTo>
                    <a:pt x="647" y="0"/>
                    <a:pt x="1194" y="16"/>
                    <a:pt x="1344" y="8"/>
                  </a:cubicBezTo>
                </a:path>
              </a:pathLst>
            </a:custGeom>
            <a:noFill/>
            <a:ln w="28575">
              <a:solidFill>
                <a:srgbClr val="990033"/>
              </a:solidFill>
              <a:round/>
              <a:tailEnd type="none" w="sm" len="sm"/>
            </a:ln>
          </p:spPr>
          <p:txBody>
            <a:bodyPr/>
            <a:lstStyle/>
            <a:p>
              <a:endParaRPr lang="fr-FR"/>
            </a:p>
          </p:txBody>
        </p:sp>
        <p:grpSp>
          <p:nvGrpSpPr>
            <p:cNvPr id="8" name="Group 6"/>
            <p:cNvGrpSpPr/>
            <p:nvPr/>
          </p:nvGrpSpPr>
          <p:grpSpPr bwMode="auto">
            <a:xfrm>
              <a:off x="796082" y="4227761"/>
              <a:ext cx="2636837" cy="2239962"/>
              <a:chOff x="877" y="2554"/>
              <a:chExt cx="1661" cy="1411"/>
            </a:xfrm>
          </p:grpSpPr>
          <p:sp>
            <p:nvSpPr>
              <p:cNvPr id="10" name="Line 7"/>
              <p:cNvSpPr>
                <a:spLocks noChangeShapeType="1"/>
              </p:cNvSpPr>
              <p:nvPr/>
            </p:nvSpPr>
            <p:spPr bwMode="auto">
              <a:xfrm>
                <a:off x="877" y="3965"/>
                <a:ext cx="1661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none" w="sm" len="sm"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11" name="Line 8"/>
              <p:cNvSpPr>
                <a:spLocks noChangeShapeType="1"/>
              </p:cNvSpPr>
              <p:nvPr/>
            </p:nvSpPr>
            <p:spPr bwMode="auto">
              <a:xfrm flipV="1">
                <a:off x="877" y="2554"/>
                <a:ext cx="0" cy="1403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round/>
                <a:tailEnd type="none" w="sm" len="sm"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9" name="Line 11"/>
            <p:cNvSpPr>
              <a:spLocks noChangeShapeType="1"/>
            </p:cNvSpPr>
            <p:nvPr/>
          </p:nvSpPr>
          <p:spPr bwMode="auto">
            <a:xfrm flipH="1">
              <a:off x="781794" y="4519861"/>
              <a:ext cx="1776413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tailEnd type="none" w="sm" len="sm"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12" name="Text Box 12"/>
          <p:cNvSpPr txBox="1">
            <a:spLocks noChangeArrowheads="1"/>
          </p:cNvSpPr>
          <p:nvPr/>
        </p:nvSpPr>
        <p:spPr bwMode="auto">
          <a:xfrm>
            <a:off x="427162" y="3717032"/>
            <a:ext cx="463550" cy="366712"/>
          </a:xfrm>
          <a:prstGeom prst="rect">
            <a:avLst/>
          </a:prstGeom>
          <a:noFill/>
          <a:ln w="28575">
            <a:noFill/>
            <a:miter lim="800000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>
                <a:latin typeface="Times New Roman" panose="02020603050405020304" pitchFamily="18" charset="0"/>
              </a:rPr>
              <a:t>M</a:t>
            </a:r>
            <a:r>
              <a:rPr lang="fr-FR" baseline="-25000">
                <a:latin typeface="Times New Roman" panose="02020603050405020304" pitchFamily="18" charset="0"/>
              </a:rPr>
              <a:t>0</a:t>
            </a:r>
            <a:endParaRPr lang="fr-FR">
              <a:latin typeface="Times New Roman" panose="02020603050405020304" pitchFamily="18" charset="0"/>
            </a:endParaRPr>
          </a:p>
        </p:txBody>
      </p:sp>
      <p:sp>
        <p:nvSpPr>
          <p:cNvPr id="13" name="Text Box 13"/>
          <p:cNvSpPr txBox="1">
            <a:spLocks noChangeArrowheads="1"/>
          </p:cNvSpPr>
          <p:nvPr/>
        </p:nvSpPr>
        <p:spPr bwMode="auto">
          <a:xfrm>
            <a:off x="1435274" y="4437112"/>
            <a:ext cx="2212975" cy="396875"/>
          </a:xfrm>
          <a:prstGeom prst="rect">
            <a:avLst/>
          </a:prstGeom>
          <a:noFill/>
          <a:ln w="28575">
            <a:noFill/>
            <a:miter lim="800000"/>
            <a:tailEnd type="none" w="sm" len="sm"/>
          </a:ln>
        </p:spPr>
        <p:txBody>
          <a:bodyPr>
            <a:spAutoFit/>
          </a:bodyPr>
          <a:lstStyle/>
          <a:p>
            <a:r>
              <a:rPr lang="fr-FR" sz="2000" dirty="0" err="1">
                <a:latin typeface="Times New Roman" panose="02020603050405020304" pitchFamily="18" charset="0"/>
              </a:rPr>
              <a:t>M</a:t>
            </a:r>
            <a:r>
              <a:rPr lang="fr-FR" sz="2000" baseline="-25000" dirty="0" err="1">
                <a:latin typeface="Times New Roman" panose="02020603050405020304" pitchFamily="18" charset="0"/>
              </a:rPr>
              <a:t>z</a:t>
            </a:r>
            <a:r>
              <a:rPr lang="fr-FR" sz="2000" dirty="0">
                <a:latin typeface="Times New Roman" panose="02020603050405020304" pitchFamily="18" charset="0"/>
              </a:rPr>
              <a:t> = M</a:t>
            </a:r>
            <a:r>
              <a:rPr lang="fr-FR" sz="2000" baseline="-25000" dirty="0">
                <a:latin typeface="Times New Roman" panose="02020603050405020304" pitchFamily="18" charset="0"/>
              </a:rPr>
              <a:t>0</a:t>
            </a:r>
            <a:r>
              <a:rPr lang="fr-FR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(1-e</a:t>
            </a:r>
            <a:r>
              <a:rPr lang="fr-FR" sz="2000" baseline="30000" dirty="0">
                <a:latin typeface="Times New Roman" panose="02020603050405020304" pitchFamily="18" charset="0"/>
                <a:sym typeface="Symbol" panose="05050102010706020507" pitchFamily="18" charset="2"/>
              </a:rPr>
              <a:t>-t/T1</a:t>
            </a:r>
            <a:r>
              <a:rPr lang="fr-FR" sz="2000" dirty="0">
                <a:latin typeface="Times New Roman" panose="02020603050405020304" pitchFamily="18" charset="0"/>
                <a:sym typeface="Symbol" panose="05050102010706020507" pitchFamily="18" charset="2"/>
              </a:rPr>
              <a:t>)</a:t>
            </a:r>
            <a:endParaRPr lang="fr-FR" sz="2000" dirty="0">
              <a:latin typeface="Times New Roman" panose="02020603050405020304" pitchFamily="18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251520" y="424634"/>
            <a:ext cx="871296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Relaxation spin-réseau : les noyaux redonnent leur énergie au réseau ou aux noyaux environnants lorsqu’ils retournent à l’équilibre (selon z)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Tx/>
              <a:buChar char="-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Relaxation longitudinale : c’est le temps qu’il faut pour que les noyaux retournent sur l’axe longitudinal (axe z)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716016" y="2852936"/>
            <a:ext cx="3620551" cy="3528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ZoneTexte 22"/>
          <p:cNvSpPr txBox="1"/>
          <p:nvPr/>
        </p:nvSpPr>
        <p:spPr>
          <a:xfrm>
            <a:off x="3059832" y="0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Relaxation T</a:t>
            </a:r>
            <a:r>
              <a:rPr lang="fr-FR" sz="2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fr-FR" sz="22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51520" y="563776"/>
            <a:ext cx="856895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 tous les noyaux résonnent en même temps et produisent exactement la même onde, ils s’amplifient mutuellement pour créer une onde unique puissante.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 se passe t-il si le chœur ne reste pas en phase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748056" y="2636912"/>
            <a:ext cx="4395944" cy="29782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ZoneTexte 3"/>
          <p:cNvSpPr txBox="1"/>
          <p:nvPr/>
        </p:nvSpPr>
        <p:spPr>
          <a:xfrm>
            <a:off x="6119664" y="5877272"/>
            <a:ext cx="30243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fr-FR" sz="2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relaxation transversale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59832" y="0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Relaxation T</a:t>
            </a:r>
            <a:r>
              <a:rPr lang="fr-FR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fr-FR" sz="22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0" y="3516104"/>
            <a:ext cx="4572000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 Apparition d’une désynchronisation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Apparition d’un déphasage des ondes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Annulation du signal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342900" indent="-342900" algn="just">
              <a:buFont typeface="Symbol" panose="05050102010706020507" charset="0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Relaxation T</a:t>
            </a:r>
            <a:r>
              <a:rPr lang="fr-FR" sz="2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2</a:t>
            </a:r>
            <a:endParaRPr lang="fr-FR" sz="2200" baseline="-25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283968" y="1742728"/>
            <a:ext cx="4401554" cy="28791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/>
          <p:nvPr/>
        </p:nvSpPr>
        <p:spPr>
          <a:xfrm>
            <a:off x="4572000" y="5013176"/>
            <a:ext cx="432048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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Forme de raie </a:t>
            </a:r>
            <a:r>
              <a:rPr lang="fr-F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lorentzienne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462148" y="500479"/>
            <a:ext cx="84303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/>
            <a:endParaRPr lang="fr-F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Ou relaxation spin-spin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- 1/T</a:t>
            </a:r>
            <a:r>
              <a:rPr lang="fr-FR" sz="20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est la constante de vitesse du processus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1"/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Freeform 6"/>
          <p:cNvSpPr/>
          <p:nvPr/>
        </p:nvSpPr>
        <p:spPr bwMode="auto">
          <a:xfrm>
            <a:off x="855438" y="2791770"/>
            <a:ext cx="2068513" cy="1604963"/>
          </a:xfrm>
          <a:custGeom>
            <a:avLst/>
            <a:gdLst>
              <a:gd name="T0" fmla="*/ 0 w 1303"/>
              <a:gd name="T1" fmla="*/ 0 h 1011"/>
              <a:gd name="T2" fmla="*/ 279400 w 1303"/>
              <a:gd name="T3" fmla="*/ 1100138 h 1011"/>
              <a:gd name="T4" fmla="*/ 703263 w 1303"/>
              <a:gd name="T5" fmla="*/ 1524000 h 1011"/>
              <a:gd name="T6" fmla="*/ 2068513 w 1303"/>
              <a:gd name="T7" fmla="*/ 1590675 h 1011"/>
              <a:gd name="T8" fmla="*/ 0 60000 65536"/>
              <a:gd name="T9" fmla="*/ 0 60000 65536"/>
              <a:gd name="T10" fmla="*/ 0 60000 65536"/>
              <a:gd name="T11" fmla="*/ 0 60000 65536"/>
              <a:gd name="T12" fmla="*/ 0 w 1303"/>
              <a:gd name="T13" fmla="*/ 0 h 1011"/>
              <a:gd name="T14" fmla="*/ 1303 w 1303"/>
              <a:gd name="T15" fmla="*/ 1011 h 101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03" h="1011">
                <a:moveTo>
                  <a:pt x="0" y="0"/>
                </a:moveTo>
                <a:cubicBezTo>
                  <a:pt x="51" y="266"/>
                  <a:pt x="102" y="533"/>
                  <a:pt x="176" y="693"/>
                </a:cubicBezTo>
                <a:cubicBezTo>
                  <a:pt x="250" y="853"/>
                  <a:pt x="255" y="909"/>
                  <a:pt x="443" y="960"/>
                </a:cubicBezTo>
                <a:cubicBezTo>
                  <a:pt x="631" y="1011"/>
                  <a:pt x="1160" y="995"/>
                  <a:pt x="1303" y="1002"/>
                </a:cubicBezTo>
              </a:path>
            </a:pathLst>
          </a:custGeom>
          <a:noFill/>
          <a:ln w="28575">
            <a:solidFill>
              <a:srgbClr val="990033"/>
            </a:solidFill>
            <a:round/>
            <a:tailEnd type="none" w="sm" len="sm"/>
          </a:ln>
        </p:spPr>
        <p:txBody>
          <a:bodyPr/>
          <a:lstStyle/>
          <a:p>
            <a:endParaRPr lang="fr-FR"/>
          </a:p>
        </p:txBody>
      </p:sp>
      <p:grpSp>
        <p:nvGrpSpPr>
          <p:cNvPr id="6" name="Group 7"/>
          <p:cNvGrpSpPr/>
          <p:nvPr/>
        </p:nvGrpSpPr>
        <p:grpSpPr bwMode="auto">
          <a:xfrm>
            <a:off x="847501" y="2174233"/>
            <a:ext cx="2636837" cy="2239962"/>
            <a:chOff x="877" y="2554"/>
            <a:chExt cx="1661" cy="1411"/>
          </a:xfrm>
        </p:grpSpPr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877" y="3965"/>
              <a:ext cx="1661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none" w="sm" len="sm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8" name="Line 9"/>
            <p:cNvSpPr>
              <a:spLocks noChangeShapeType="1"/>
            </p:cNvSpPr>
            <p:nvPr/>
          </p:nvSpPr>
          <p:spPr bwMode="auto">
            <a:xfrm flipV="1">
              <a:off x="877" y="2554"/>
              <a:ext cx="0" cy="1403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tailEnd type="none" w="sm" len="sm"/>
            </a:ln>
          </p:spPr>
          <p:txBody>
            <a:bodyPr/>
            <a:lstStyle/>
            <a:p>
              <a:endParaRPr lang="fr-FR"/>
            </a:p>
          </p:txBody>
        </p:sp>
      </p:grpSp>
      <p:sp>
        <p:nvSpPr>
          <p:cNvPr id="9" name="Text Box 11"/>
          <p:cNvSpPr txBox="1">
            <a:spLocks noChangeArrowheads="1"/>
          </p:cNvSpPr>
          <p:nvPr/>
        </p:nvSpPr>
        <p:spPr bwMode="auto">
          <a:xfrm>
            <a:off x="245838" y="2164708"/>
            <a:ext cx="579438" cy="366712"/>
          </a:xfrm>
          <a:prstGeom prst="rect">
            <a:avLst/>
          </a:prstGeom>
          <a:noFill/>
          <a:ln w="28575">
            <a:noFill/>
            <a:miter lim="800000"/>
            <a:tailEnd type="none" w="sm" len="sm"/>
          </a:ln>
        </p:spPr>
        <p:txBody>
          <a:bodyPr>
            <a:spAutoFit/>
          </a:bodyPr>
          <a:lstStyle/>
          <a:p>
            <a:pPr algn="ctr"/>
            <a:r>
              <a:rPr lang="fr-FR">
                <a:latin typeface="Times New Roman" panose="02020603050405020304" pitchFamily="18" charset="0"/>
              </a:rPr>
              <a:t>M</a:t>
            </a:r>
            <a:r>
              <a:rPr lang="fr-FR" baseline="-25000">
                <a:latin typeface="Times New Roman" panose="02020603050405020304" pitchFamily="18" charset="0"/>
              </a:rPr>
              <a:t>x,y</a:t>
            </a:r>
            <a:endParaRPr lang="fr-FR">
              <a:latin typeface="Times New Roman" panose="02020603050405020304" pitchFamily="18" charset="0"/>
            </a:endParaRPr>
          </a:p>
        </p:txBody>
      </p:sp>
      <p:sp>
        <p:nvSpPr>
          <p:cNvPr id="10" name="Text Box 12"/>
          <p:cNvSpPr txBox="1">
            <a:spLocks noChangeArrowheads="1"/>
          </p:cNvSpPr>
          <p:nvPr/>
        </p:nvSpPr>
        <p:spPr bwMode="auto">
          <a:xfrm>
            <a:off x="1223738" y="3182295"/>
            <a:ext cx="2544763" cy="396875"/>
          </a:xfrm>
          <a:prstGeom prst="rect">
            <a:avLst/>
          </a:prstGeom>
          <a:noFill/>
          <a:ln w="28575">
            <a:noFill/>
            <a:miter lim="800000"/>
            <a:tailEnd type="none" w="sm" len="sm"/>
          </a:ln>
        </p:spPr>
        <p:txBody>
          <a:bodyPr>
            <a:spAutoFit/>
          </a:bodyPr>
          <a:lstStyle/>
          <a:p>
            <a:r>
              <a:rPr lang="fr-FR" sz="2000">
                <a:latin typeface="Times New Roman" panose="02020603050405020304" pitchFamily="18" charset="0"/>
              </a:rPr>
              <a:t>M</a:t>
            </a:r>
            <a:r>
              <a:rPr lang="fr-FR" sz="2000" baseline="-25000">
                <a:latin typeface="Times New Roman" panose="02020603050405020304" pitchFamily="18" charset="0"/>
              </a:rPr>
              <a:t>x,y</a:t>
            </a:r>
            <a:r>
              <a:rPr lang="fr-FR" sz="2000">
                <a:latin typeface="Times New Roman" panose="02020603050405020304" pitchFamily="18" charset="0"/>
              </a:rPr>
              <a:t> = M</a:t>
            </a:r>
            <a:r>
              <a:rPr lang="fr-FR" sz="2000" baseline="-25000">
                <a:latin typeface="Times New Roman" panose="02020603050405020304" pitchFamily="18" charset="0"/>
              </a:rPr>
              <a:t>0</a:t>
            </a:r>
            <a:r>
              <a:rPr lang="fr-FR" sz="2000">
                <a:latin typeface="Times New Roman" panose="02020603050405020304" pitchFamily="18" charset="0"/>
                <a:sym typeface="Symbol" panose="05050102010706020507" pitchFamily="18" charset="2"/>
              </a:rPr>
              <a:t>e</a:t>
            </a:r>
            <a:r>
              <a:rPr lang="fr-FR" sz="2000" baseline="30000">
                <a:latin typeface="Times New Roman" panose="02020603050405020304" pitchFamily="18" charset="0"/>
                <a:sym typeface="Symbol" panose="05050102010706020507" pitchFamily="18" charset="2"/>
              </a:rPr>
              <a:t>-t/T2</a:t>
            </a:r>
            <a:endParaRPr lang="fr-FR" sz="2000" baseline="30000">
              <a:latin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3016795" y="4396956"/>
            <a:ext cx="247650" cy="366712"/>
          </a:xfrm>
          <a:prstGeom prst="rect">
            <a:avLst/>
          </a:prstGeom>
          <a:noFill/>
          <a:ln w="28575">
            <a:noFill/>
            <a:miter lim="800000"/>
            <a:tailEnd type="none" w="sm" len="sm"/>
          </a:ln>
        </p:spPr>
        <p:txBody>
          <a:bodyPr wrap="none">
            <a:spAutoFit/>
          </a:bodyPr>
          <a:lstStyle/>
          <a:p>
            <a:r>
              <a:rPr lang="fr-FR" dirty="0">
                <a:latin typeface="Times New Roman" panose="02020603050405020304" pitchFamily="18" charset="0"/>
              </a:rPr>
              <a:t>t</a:t>
            </a:r>
            <a:endParaRPr lang="fr-FR" dirty="0">
              <a:latin typeface="Times New Roman" panose="02020603050405020304" pitchFamily="18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3059832" y="0"/>
            <a:ext cx="266429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Relaxation T</a:t>
            </a:r>
            <a:r>
              <a:rPr lang="fr-FR" sz="22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fr-FR" sz="2200" baseline="-25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467544" y="476672"/>
            <a:ext cx="813690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Pour résumer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Le marteau utilisé en début d’expérience est en fait un champ électromagnétique fluctuant dans le plan </a:t>
            </a:r>
            <a:r>
              <a:rPr lang="fr-F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xy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à une fréquence égale à la fréquence naturelle du noyau, la fréquence de Larmor.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La résonance détectée à la fin de l’expérience est une onde électromagnétique créée par tous les petits aimants à l’intérieur du noyau en rotation autour de l’axe z.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buFont typeface="Wingdings" panose="05000000000000000000" pitchFamily="2" charset="2"/>
              <a:buChar char="q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Le point clé : un champ faible peut avoir un effet significatif sur les noyaux lorsqu’il oscille à une fréquence proche de leurs fréquences de résonance.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t 2"/>
          <p:cNvGraphicFramePr>
            <a:graphicFrameLocks noChangeAspect="1"/>
          </p:cNvGraphicFramePr>
          <p:nvPr/>
        </p:nvGraphicFramePr>
        <p:xfrm>
          <a:off x="3707904" y="5157192"/>
          <a:ext cx="1800200" cy="13951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Équation" r:id="rId1" imgW="507365" imgH="393700" progId="Equation.3">
                  <p:embed/>
                </p:oleObj>
              </mc:Choice>
              <mc:Fallback>
                <p:oleObj name="Équation" r:id="rId1" imgW="507365" imgH="3937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07904" y="5157192"/>
                        <a:ext cx="1800200" cy="13951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ZoneTexte 3"/>
          <p:cNvSpPr txBox="1"/>
          <p:nvPr/>
        </p:nvSpPr>
        <p:spPr>
          <a:xfrm>
            <a:off x="5868144" y="5623936"/>
            <a:ext cx="30963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Fréquence de Larmor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Développement de la RMN ?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79512" y="1268760"/>
            <a:ext cx="85689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 plus gros handicap de la RMN est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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 sensibilité !!!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4033" name="Picture 1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3071802" y="1714488"/>
            <a:ext cx="5629275" cy="240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3857628"/>
            <a:ext cx="7334250" cy="260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ZoneTexte 7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57224" y="0"/>
            <a:ext cx="5934075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915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2643182"/>
            <a:ext cx="6315075" cy="3609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oneTexte 3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14282" y="285728"/>
            <a:ext cx="85689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Pourquoi une telle insensibilité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57224" y="785794"/>
            <a:ext cx="389401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 limitation du matériel</a:t>
            </a:r>
            <a:endParaRPr lang="fr-FR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endParaRPr lang="fr-FR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 bruit de l’électronique</a:t>
            </a:r>
            <a:endParaRPr lang="fr-FR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endParaRPr lang="fr-FR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 imperfections du champ magnétique</a:t>
            </a:r>
            <a:endParaRPr lang="fr-FR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endParaRPr lang="fr-FR" dirty="0"/>
          </a:p>
        </p:txBody>
      </p:sp>
      <p:sp>
        <p:nvSpPr>
          <p:cNvPr id="4" name="ZoneTexte 3"/>
          <p:cNvSpPr txBox="1"/>
          <p:nvPr/>
        </p:nvSpPr>
        <p:spPr>
          <a:xfrm>
            <a:off x="214282" y="2643182"/>
            <a:ext cx="856895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Qui est responsable de cette insensibilité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857356" y="3143248"/>
            <a:ext cx="2914650" cy="352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oneTexte 5"/>
          <p:cNvSpPr txBox="1"/>
          <p:nvPr/>
        </p:nvSpPr>
        <p:spPr>
          <a:xfrm>
            <a:off x="5000628" y="4071942"/>
            <a:ext cx="307183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Ludwig Boltzmann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(1844 – 1906)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103"/>
          <p:cNvSpPr>
            <a:spLocks noChangeAspect="1"/>
          </p:cNvSpPr>
          <p:nvPr/>
        </p:nvSpPr>
        <p:spPr>
          <a:xfrm>
            <a:off x="2711148" y="2383723"/>
            <a:ext cx="769685" cy="0"/>
          </a:xfrm>
          <a:prstGeom prst="line">
            <a:avLst/>
          </a:prstGeom>
          <a:ln w="25400">
            <a:solidFill>
              <a:srgbClr val="85888D"/>
            </a:solidFill>
            <a:custDash>
              <a:ds d="200000" sp="200000"/>
            </a:custDash>
            <a:miter lim="400000"/>
          </a:ln>
          <a:effectLst>
            <a:outerShdw blurRad="88900" dist="25400" dir="3227657" rotWithShape="0">
              <a:srgbClr val="000000">
                <a:alpha val="3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/>
            </a:pPr>
          </a:p>
        </p:txBody>
      </p:sp>
      <p:sp>
        <p:nvSpPr>
          <p:cNvPr id="5" name="Shape 104"/>
          <p:cNvSpPr>
            <a:spLocks noChangeAspect="1"/>
          </p:cNvSpPr>
          <p:nvPr/>
        </p:nvSpPr>
        <p:spPr>
          <a:xfrm>
            <a:off x="2711148" y="768883"/>
            <a:ext cx="769685" cy="0"/>
          </a:xfrm>
          <a:prstGeom prst="line">
            <a:avLst/>
          </a:prstGeom>
          <a:ln w="25400">
            <a:solidFill>
              <a:srgbClr val="85888D"/>
            </a:solidFill>
            <a:custDash>
              <a:ds d="200000" sp="200000"/>
            </a:custDash>
            <a:miter lim="400000"/>
          </a:ln>
          <a:effectLst>
            <a:outerShdw blurRad="88900" dist="25400" dir="3227657" rotWithShape="0">
              <a:srgbClr val="000000">
                <a:alpha val="3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/>
            </a:pPr>
          </a:p>
        </p:txBody>
      </p:sp>
      <p:sp>
        <p:nvSpPr>
          <p:cNvPr id="6" name="Shape 105"/>
          <p:cNvSpPr>
            <a:spLocks noChangeAspect="1"/>
          </p:cNvSpPr>
          <p:nvPr/>
        </p:nvSpPr>
        <p:spPr>
          <a:xfrm flipV="1">
            <a:off x="3590782" y="744495"/>
            <a:ext cx="0" cy="1655103"/>
          </a:xfrm>
          <a:prstGeom prst="line">
            <a:avLst/>
          </a:prstGeom>
          <a:ln w="25400">
            <a:solidFill>
              <a:srgbClr val="85888D"/>
            </a:solidFill>
            <a:miter lim="400000"/>
            <a:headEnd type="triangle"/>
            <a:tailEnd type="triangle"/>
          </a:ln>
        </p:spPr>
        <p:txBody>
          <a:bodyPr lIns="71437" tIns="71437" rIns="71437" bIns="71437" anchor="ctr"/>
          <a:lstStyle/>
          <a:p>
            <a:pPr lvl="0">
              <a:defRPr sz="3200"/>
            </a:p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66032" y="744495"/>
            <a:ext cx="1753186" cy="45719"/>
          </a:xfrm>
          <a:prstGeom prst="rect">
            <a:avLst/>
          </a:prstGeom>
          <a:effectLst>
            <a:outerShdw blurRad="88900" dist="25400" dir="5400000" rotWithShape="0">
              <a:srgbClr val="000000">
                <a:alpha val="50000"/>
              </a:srgbClr>
            </a:out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99485" y="2353879"/>
            <a:ext cx="1753185" cy="45719"/>
          </a:xfrm>
          <a:prstGeom prst="rect">
            <a:avLst/>
          </a:prstGeom>
          <a:effectLst>
            <a:outerShdw blurRad="88900" dist="25400" dir="5400000" rotWithShape="0">
              <a:srgbClr val="000000">
                <a:alpha val="50000"/>
              </a:srgbClr>
            </a:outerShdw>
          </a:effectLst>
        </p:spPr>
      </p:pic>
      <p:sp>
        <p:nvSpPr>
          <p:cNvPr id="9" name="Shape 109"/>
          <p:cNvSpPr>
            <a:spLocks noChangeAspect="1"/>
          </p:cNvSpPr>
          <p:nvPr/>
        </p:nvSpPr>
        <p:spPr>
          <a:xfrm>
            <a:off x="2252249" y="2323421"/>
            <a:ext cx="90453" cy="1206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3585F"/>
          </a:solidFill>
          <a:ln w="12700">
            <a:solid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>
                <a:solidFill>
                  <a:srgbClr val="FFFFFF"/>
                </a:solidFill>
              </a:defRPr>
            </a:pPr>
          </a:p>
        </p:txBody>
      </p:sp>
      <p:sp>
        <p:nvSpPr>
          <p:cNvPr id="10" name="Shape 110"/>
          <p:cNvSpPr>
            <a:spLocks noChangeAspect="1"/>
          </p:cNvSpPr>
          <p:nvPr/>
        </p:nvSpPr>
        <p:spPr>
          <a:xfrm>
            <a:off x="1214414" y="285728"/>
            <a:ext cx="981510" cy="9276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3585F"/>
          </a:solidFill>
          <a:ln w="12700">
            <a:solid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>
                <a:solidFill>
                  <a:srgbClr val="FFFFFF"/>
                </a:solidFill>
              </a:defRPr>
            </a:pPr>
          </a:p>
        </p:txBody>
      </p:sp>
      <p:sp>
        <p:nvSpPr>
          <p:cNvPr id="11" name="Shape 110"/>
          <p:cNvSpPr>
            <a:spLocks noChangeAspect="1"/>
          </p:cNvSpPr>
          <p:nvPr/>
        </p:nvSpPr>
        <p:spPr>
          <a:xfrm>
            <a:off x="1214414" y="1919886"/>
            <a:ext cx="969028" cy="9276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3585F"/>
          </a:solidFill>
          <a:ln w="12700">
            <a:solid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>
                <a:solidFill>
                  <a:srgbClr val="FFFFFF"/>
                </a:solidFill>
              </a:defRPr>
            </a:pPr>
          </a:p>
        </p:txBody>
      </p:sp>
      <p:sp>
        <p:nvSpPr>
          <p:cNvPr id="12" name="ZoneTexte 11"/>
          <p:cNvSpPr txBox="1"/>
          <p:nvPr/>
        </p:nvSpPr>
        <p:spPr>
          <a:xfrm>
            <a:off x="2740286" y="1391637"/>
            <a:ext cx="760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Symbol" panose="05050102010706020507" pitchFamily="18" charset="2"/>
              </a:rPr>
              <a:t>w</a:t>
            </a:r>
            <a:r>
              <a:rPr lang="fr-FR" dirty="0" smtClean="0"/>
              <a:t> (</a:t>
            </a:r>
            <a:r>
              <a:rPr lang="fr-FR" baseline="30000" dirty="0" smtClean="0"/>
              <a:t>1</a:t>
            </a:r>
            <a:r>
              <a:rPr lang="fr-FR" dirty="0" smtClean="0"/>
              <a:t>H)</a:t>
            </a:r>
            <a:endParaRPr lang="fr-FR" dirty="0"/>
          </a:p>
        </p:txBody>
      </p:sp>
      <p:pic>
        <p:nvPicPr>
          <p:cNvPr id="14" name="pasted-image.tif"/>
          <p:cNvPicPr/>
          <p:nvPr/>
        </p:nvPicPr>
        <p:blipFill>
          <a:blip r:embed="rId2"/>
          <a:stretch>
            <a:fillRect/>
          </a:stretch>
        </p:blipFill>
        <p:spPr>
          <a:xfrm>
            <a:off x="4371561" y="1243047"/>
            <a:ext cx="4060590" cy="517923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5" name="Shape 124"/>
          <p:cNvSpPr/>
          <p:nvPr/>
        </p:nvSpPr>
        <p:spPr>
          <a:xfrm>
            <a:off x="4389304" y="1537463"/>
            <a:ext cx="4025104" cy="1"/>
          </a:xfrm>
          <a:prstGeom prst="line">
            <a:avLst/>
          </a:prstGeom>
          <a:ln w="25400">
            <a:solidFill>
              <a:srgbClr val="85888D"/>
            </a:solidFill>
            <a:miter lim="400000"/>
          </a:ln>
        </p:spPr>
        <p:txBody>
          <a:bodyPr lIns="71437" tIns="71437" rIns="71437" bIns="71437" anchor="ctr"/>
          <a:lstStyle/>
          <a:p>
            <a:pPr lvl="0">
              <a:defRPr sz="3200"/>
            </a:pPr>
          </a:p>
        </p:txBody>
      </p:sp>
      <p:pic>
        <p:nvPicPr>
          <p:cNvPr id="16" name="pasted-image.tif"/>
          <p:cNvPicPr/>
          <p:nvPr/>
        </p:nvPicPr>
        <p:blipFill>
          <a:blip r:embed="rId2"/>
          <a:stretch>
            <a:fillRect/>
          </a:stretch>
        </p:blipFill>
        <p:spPr>
          <a:xfrm>
            <a:off x="4353818" y="3529014"/>
            <a:ext cx="4060590" cy="2326958"/>
          </a:xfrm>
          <a:prstGeom prst="rect">
            <a:avLst/>
          </a:prstGeom>
          <a:ln w="12700">
            <a:miter lim="400000"/>
            <a:headEnd/>
            <a:tailEnd/>
          </a:ln>
        </p:spPr>
      </p:pic>
      <p:sp>
        <p:nvSpPr>
          <p:cNvPr id="17" name="Shape 103"/>
          <p:cNvSpPr>
            <a:spLocks noChangeAspect="1"/>
          </p:cNvSpPr>
          <p:nvPr/>
        </p:nvSpPr>
        <p:spPr>
          <a:xfrm>
            <a:off x="2711148" y="5396131"/>
            <a:ext cx="769685" cy="0"/>
          </a:xfrm>
          <a:prstGeom prst="line">
            <a:avLst/>
          </a:prstGeom>
          <a:ln w="25400">
            <a:solidFill>
              <a:srgbClr val="85888D"/>
            </a:solidFill>
            <a:custDash>
              <a:ds d="200000" sp="200000"/>
            </a:custDash>
            <a:miter lim="400000"/>
          </a:ln>
          <a:effectLst>
            <a:outerShdw blurRad="88900" dist="25400" dir="3227657" rotWithShape="0">
              <a:srgbClr val="000000">
                <a:alpha val="3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/>
            </a:pPr>
          </a:p>
        </p:txBody>
      </p:sp>
      <p:sp>
        <p:nvSpPr>
          <p:cNvPr id="18" name="Shape 104"/>
          <p:cNvSpPr>
            <a:spLocks noChangeAspect="1"/>
          </p:cNvSpPr>
          <p:nvPr/>
        </p:nvSpPr>
        <p:spPr>
          <a:xfrm>
            <a:off x="2711148" y="3781291"/>
            <a:ext cx="769685" cy="0"/>
          </a:xfrm>
          <a:prstGeom prst="line">
            <a:avLst/>
          </a:prstGeom>
          <a:ln w="25400">
            <a:solidFill>
              <a:srgbClr val="85888D"/>
            </a:solidFill>
            <a:custDash>
              <a:ds d="200000" sp="200000"/>
            </a:custDash>
            <a:miter lim="400000"/>
          </a:ln>
          <a:effectLst>
            <a:outerShdw blurRad="88900" dist="25400" dir="3227657" rotWithShape="0">
              <a:srgbClr val="000000">
                <a:alpha val="3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/>
            </a:pPr>
          </a:p>
        </p:txBody>
      </p:sp>
      <p:sp>
        <p:nvSpPr>
          <p:cNvPr id="19" name="Shape 105"/>
          <p:cNvSpPr>
            <a:spLocks noChangeAspect="1"/>
          </p:cNvSpPr>
          <p:nvPr/>
        </p:nvSpPr>
        <p:spPr>
          <a:xfrm flipV="1">
            <a:off x="3590782" y="3756903"/>
            <a:ext cx="0" cy="1655103"/>
          </a:xfrm>
          <a:prstGeom prst="line">
            <a:avLst/>
          </a:prstGeom>
          <a:ln w="25400">
            <a:solidFill>
              <a:srgbClr val="85888D"/>
            </a:solidFill>
            <a:miter lim="400000"/>
            <a:headEnd type="triangle"/>
            <a:tailEnd type="triangle"/>
          </a:ln>
        </p:spPr>
        <p:txBody>
          <a:bodyPr lIns="71437" tIns="71437" rIns="71437" bIns="71437" anchor="ctr"/>
          <a:lstStyle/>
          <a:p>
            <a:pPr lvl="0">
              <a:defRPr sz="3200"/>
            </a:pPr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1301700" y="3756904"/>
            <a:ext cx="1217517" cy="31750"/>
          </a:xfrm>
          <a:prstGeom prst="rect">
            <a:avLst/>
          </a:prstGeom>
          <a:effectLst>
            <a:outerShdw blurRad="88900" dist="25400" dir="5400000" rotWithShape="0">
              <a:srgbClr val="000000">
                <a:alpha val="50000"/>
              </a:srgbClr>
            </a:outerShdw>
          </a:effectLst>
        </p:spPr>
      </p:pic>
      <p:pic>
        <p:nvPicPr>
          <p:cNvPr id="21" name="Image 2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21600000">
            <a:off x="714349" y="5357826"/>
            <a:ext cx="2077638" cy="54180"/>
          </a:xfrm>
          <a:prstGeom prst="rect">
            <a:avLst/>
          </a:prstGeom>
          <a:effectLst>
            <a:outerShdw blurRad="88900" dist="25400" dir="5400000" rotWithShape="0">
              <a:srgbClr val="000000">
                <a:alpha val="50000"/>
              </a:srgbClr>
            </a:outerShdw>
          </a:effectLst>
        </p:spPr>
      </p:pic>
      <p:sp>
        <p:nvSpPr>
          <p:cNvPr id="22" name="Shape 110"/>
          <p:cNvSpPr>
            <a:spLocks noChangeAspect="1"/>
          </p:cNvSpPr>
          <p:nvPr/>
        </p:nvSpPr>
        <p:spPr>
          <a:xfrm>
            <a:off x="1285852" y="4929198"/>
            <a:ext cx="981510" cy="92767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rgbClr val="53585F"/>
          </a:solidFill>
          <a:ln w="12700">
            <a:solidFill/>
            <a:miter lim="400000"/>
          </a:ln>
          <a:effectLst>
            <a:outerShdw blurRad="50800" dist="25400" dir="5400000" rotWithShape="0">
              <a:srgbClr val="000000">
                <a:alpha val="50000"/>
              </a:srgbClr>
            </a:outerShdw>
          </a:effectLst>
        </p:spPr>
        <p:txBody>
          <a:bodyPr lIns="71437" tIns="71437" rIns="71437" bIns="71437" anchor="ctr"/>
          <a:lstStyle/>
          <a:p>
            <a:pPr lvl="0">
              <a:defRPr sz="3200">
                <a:solidFill>
                  <a:srgbClr val="FFFFFF"/>
                </a:solidFill>
              </a:defRPr>
            </a:pPr>
          </a:p>
        </p:txBody>
      </p:sp>
      <p:sp>
        <p:nvSpPr>
          <p:cNvPr id="23" name="ZoneTexte 22"/>
          <p:cNvSpPr txBox="1"/>
          <p:nvPr/>
        </p:nvSpPr>
        <p:spPr>
          <a:xfrm>
            <a:off x="2740286" y="4404045"/>
            <a:ext cx="7601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 smtClean="0">
                <a:latin typeface="Symbol" panose="05050102010706020507" pitchFamily="18" charset="2"/>
              </a:rPr>
              <a:t>w</a:t>
            </a:r>
            <a:r>
              <a:rPr lang="fr-FR" dirty="0" smtClean="0"/>
              <a:t> (</a:t>
            </a:r>
            <a:r>
              <a:rPr lang="fr-FR" baseline="30000" dirty="0" smtClean="0"/>
              <a:t>1</a:t>
            </a:r>
            <a:r>
              <a:rPr lang="fr-FR" dirty="0" smtClean="0"/>
              <a:t>H)</a:t>
            </a:r>
            <a:endParaRPr lang="fr-FR" dirty="0"/>
          </a:p>
        </p:txBody>
      </p:sp>
      <p:sp>
        <p:nvSpPr>
          <p:cNvPr id="24" name="ZoneTexte 23"/>
          <p:cNvSpPr txBox="1"/>
          <p:nvPr/>
        </p:nvSpPr>
        <p:spPr>
          <a:xfrm>
            <a:off x="4000496" y="5786454"/>
            <a:ext cx="315300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Loi de Boltzmann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1203" name="Object 3"/>
          <p:cNvGraphicFramePr>
            <a:graphicFrameLocks noChangeAspect="1"/>
          </p:cNvGraphicFramePr>
          <p:nvPr/>
        </p:nvGraphicFramePr>
        <p:xfrm>
          <a:off x="6500826" y="5572140"/>
          <a:ext cx="21082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1" name="Équation" r:id="rId3" imgW="1117600" imgH="457200" progId="Equation.3">
                  <p:embed/>
                </p:oleObj>
              </mc:Choice>
              <mc:Fallback>
                <p:oleObj name="Équation" r:id="rId3" imgW="1117600" imgH="4572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00826" y="5572140"/>
                        <a:ext cx="2108200" cy="863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6" name="ZoneTexte 25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9.41476E-7 L -5E-6 -0.23085 " pathEditMode="relative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1499E-6 L -1.11111E-6 -0.2415 " pathEditMode="relative" ptsTypes="AA">
                                      <p:cBhvr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rc 2"/>
          <p:cNvSpPr/>
          <p:nvPr/>
        </p:nvSpPr>
        <p:spPr>
          <a:xfrm rot="16044993">
            <a:off x="3459666" y="2178980"/>
            <a:ext cx="1360449" cy="1262876"/>
          </a:xfrm>
          <a:prstGeom prst="arc">
            <a:avLst/>
          </a:prstGeom>
          <a:ln>
            <a:headEnd type="none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/>
          <p:cNvSpPr txBox="1"/>
          <p:nvPr/>
        </p:nvSpPr>
        <p:spPr>
          <a:xfrm>
            <a:off x="4500562" y="285728"/>
            <a:ext cx="30861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Augmenter B</a:t>
            </a:r>
            <a:r>
              <a:rPr lang="fr-FR" sz="22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Méga Tesla !!!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rc 4"/>
          <p:cNvSpPr/>
          <p:nvPr/>
        </p:nvSpPr>
        <p:spPr>
          <a:xfrm rot="10800000">
            <a:off x="3456795" y="2926702"/>
            <a:ext cx="1020337" cy="1683834"/>
          </a:xfrm>
          <a:prstGeom prst="arc">
            <a:avLst/>
          </a:prstGeom>
          <a:ln>
            <a:headEnd type="arrow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ZoneTexte 5"/>
          <p:cNvSpPr txBox="1"/>
          <p:nvPr/>
        </p:nvSpPr>
        <p:spPr>
          <a:xfrm>
            <a:off x="3214678" y="5286388"/>
            <a:ext cx="308610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Diminuer T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 pitchFamily="18" charset="2"/>
              </a:rPr>
              <a:t> milli Kelvin !!!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282" y="642918"/>
            <a:ext cx="4324350" cy="461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ZoneTexte 9"/>
          <p:cNvSpPr txBox="1"/>
          <p:nvPr/>
        </p:nvSpPr>
        <p:spPr>
          <a:xfrm>
            <a:off x="5786446" y="2786058"/>
            <a:ext cx="3086101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température ambiante et pour un champ de 7.05T, on a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P (</a:t>
            </a:r>
            <a:r>
              <a:rPr lang="fr-FR" sz="2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C) = 6.10</a:t>
            </a:r>
            <a:r>
              <a:rPr lang="fr-FR" sz="2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-6 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!!</a:t>
            </a:r>
            <a:endParaRPr lang="fr-FR" sz="22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928926" y="500042"/>
            <a:ext cx="1609725" cy="1266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oneTexte 2"/>
          <p:cNvSpPr txBox="1"/>
          <p:nvPr/>
        </p:nvSpPr>
        <p:spPr>
          <a:xfrm>
            <a:off x="142844" y="0"/>
            <a:ext cx="371477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Dépend du rapport gyromagnétique de l’électron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6323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857364"/>
            <a:ext cx="817245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6324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3929066"/>
            <a:ext cx="7219950" cy="2486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ZoneTexte 5"/>
          <p:cNvSpPr txBox="1"/>
          <p:nvPr/>
        </p:nvSpPr>
        <p:spPr>
          <a:xfrm>
            <a:off x="285720" y="3286124"/>
            <a:ext cx="81439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 : est ce qu’on peut utiliser la polarisation de l’électron pour augmenter la sensibilité de la RMN ?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282" y="285728"/>
            <a:ext cx="835342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oneTexte 2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714480" y="928670"/>
            <a:ext cx="5991225" cy="460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oneTexte 2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14450" y="1643063"/>
            <a:ext cx="6515100" cy="3571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oneTexte 2"/>
          <p:cNvSpPr txBox="1"/>
          <p:nvPr/>
        </p:nvSpPr>
        <p:spPr>
          <a:xfrm>
            <a:off x="1643042" y="1000108"/>
            <a:ext cx="421484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Micro-onde = baguette magique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oneTexte 3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285720" y="285728"/>
            <a:ext cx="850112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quelle température raisonnable a-t-on une polarisation maximum des électrons ?</a:t>
            </a: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41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143108" y="1000108"/>
            <a:ext cx="4638675" cy="358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ZoneTexte 3"/>
          <p:cNvSpPr txBox="1"/>
          <p:nvPr/>
        </p:nvSpPr>
        <p:spPr>
          <a:xfrm>
            <a:off x="285720" y="4643446"/>
            <a:ext cx="8501122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Utilisation d’un cryostat à T = 1K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Champ magnétique B = 3.35 T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Source micro-onde f = 94 GHz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>
              <a:buFont typeface="Symbol" panose="05050102010706020507"/>
              <a:buChar char="Þ"/>
            </a:pP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 Radical libre source d’électrons: ex le </a:t>
            </a:r>
            <a:r>
              <a:rPr lang="fr-F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trityl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>
              <a:buFont typeface="Symbol" panose="05050102010706020507"/>
              <a:buChar char="Þ"/>
            </a:pPr>
            <a:endParaRPr lang="fr-FR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214282" y="6500834"/>
            <a:ext cx="8786874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Sami </a:t>
            </a:r>
            <a:r>
              <a:rPr lang="fr-FR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Jannin</a:t>
            </a:r>
            <a:r>
              <a:rPr lang="fr-FR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Séminaire Lyon, 24/09/15</a:t>
            </a:r>
            <a:endParaRPr lang="fr-FR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0419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00826" y="4686300"/>
            <a:ext cx="2228850" cy="2171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323528" y="188640"/>
            <a:ext cx="856895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Comment s’y prend on ?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 a besoin de 4 composants :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sonde RMN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fr-FR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gyrotron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(source de micro-onde)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ligne de transmission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fr-FR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agent polarisant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fr-FR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81007"/>
            <a:ext cx="5807968" cy="413236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66069" y="2346482"/>
            <a:ext cx="2945246" cy="4320000"/>
          </a:xfrm>
          <a:prstGeom prst="rect">
            <a:avLst/>
          </a:prstGeom>
        </p:spPr>
      </p:pic>
      <p:pic>
        <p:nvPicPr>
          <p:cNvPr id="10242" name="Picture 2" descr="Dynamic Nuclear Polarization Proc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8718" y="116632"/>
            <a:ext cx="4714996" cy="1885999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46549" y="332656"/>
            <a:ext cx="28712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Préparation de l’échantillon :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014522" y="2090333"/>
            <a:ext cx="138313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r-FR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Trityl</a:t>
            </a:r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échantillon</a:t>
            </a:r>
            <a:endParaRPr lang="fr-F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5722571" y="2090333"/>
            <a:ext cx="16290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Irradiation micro-onde</a:t>
            </a:r>
            <a:endParaRPr lang="fr-F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 système</a:t>
            </a:r>
            <a:endParaRPr lang="fr-F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25247" y="2136499"/>
            <a:ext cx="16290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Transfert de polarisation effectué</a:t>
            </a:r>
            <a:endParaRPr lang="fr-F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2195736" y="5517232"/>
            <a:ext cx="22805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Spectres </a:t>
            </a:r>
            <a:r>
              <a:rPr lang="fr-FR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de l’urée en solution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3370" y="3573016"/>
            <a:ext cx="3973200" cy="2608183"/>
          </a:xfrm>
          <a:prstGeom prst="rect">
            <a:avLst/>
          </a:prstGeom>
        </p:spPr>
      </p:pic>
      <p:sp>
        <p:nvSpPr>
          <p:cNvPr id="12" name="ZoneTexte 11"/>
          <p:cNvSpPr txBox="1"/>
          <p:nvPr/>
        </p:nvSpPr>
        <p:spPr>
          <a:xfrm>
            <a:off x="5063688" y="6211669"/>
            <a:ext cx="3810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Spectres </a:t>
            </a:r>
            <a:r>
              <a:rPr lang="fr-FR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de proline en phase solide (mélange glycérol / H</a:t>
            </a:r>
            <a:r>
              <a:rPr lang="fr-FR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O)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ZoneTexte 12"/>
          <p:cNvSpPr txBox="1"/>
          <p:nvPr/>
        </p:nvSpPr>
        <p:spPr>
          <a:xfrm>
            <a:off x="71406" y="4643446"/>
            <a:ext cx="1571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200 000 scans = 65h </a:t>
            </a:r>
            <a:endParaRPr lang="fr-F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(µonde off)</a:t>
            </a:r>
            <a:endParaRPr lang="fr-F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285720" y="5857892"/>
            <a:ext cx="1357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scan = </a:t>
            </a:r>
            <a:r>
              <a:rPr lang="fr-FR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qques</a:t>
            </a:r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sec</a:t>
            </a:r>
            <a:endParaRPr lang="fr-FR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(µonde on)</a:t>
            </a:r>
            <a:endParaRPr lang="fr-FR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46549" y="332656"/>
            <a:ext cx="13644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Applications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4274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423863" y="1262063"/>
            <a:ext cx="8296275" cy="433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552450" y="842963"/>
            <a:ext cx="8039100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au 2"/>
          <p:cNvGraphicFramePr>
            <a:graphicFrameLocks noGrp="1"/>
          </p:cNvGraphicFramePr>
          <p:nvPr/>
        </p:nvGraphicFramePr>
        <p:xfrm>
          <a:off x="323528" y="1124744"/>
          <a:ext cx="7923372" cy="38164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0843"/>
                <a:gridCol w="1980843"/>
                <a:gridCol w="1980843"/>
                <a:gridCol w="1980843"/>
              </a:tblGrid>
              <a:tr h="482005">
                <a:tc>
                  <a:txBody>
                    <a:bodyPr/>
                    <a:lstStyle/>
                    <a:p>
                      <a:r>
                        <a:rPr lang="fr-FR" sz="200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Méthode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Prix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</a:t>
                      </a:r>
                      <a:r>
                        <a:rPr lang="fr-FR" sz="2000" dirty="0" smtClean="0">
                          <a:latin typeface="Symbol" panose="05050102010706020507" pitchFamily="18" charset="2"/>
                          <a:cs typeface="Times New Roman" panose="02020603050405020304" pitchFamily="18" charset="0"/>
                        </a:rPr>
                        <a:t>e</a:t>
                      </a:r>
                      <a:endParaRPr lang="fr-FR" sz="2000" dirty="0">
                        <a:latin typeface="Symbol" panose="05050102010706020507" pitchFamily="18" charset="2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Gain temps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</a:tr>
              <a:tr h="831954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400 MHz</a:t>
                      </a:r>
                      <a:r>
                        <a:rPr lang="fr-FR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→ 1000 MHz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M€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</a:tr>
              <a:tr h="482005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Sonde</a:t>
                      </a:r>
                      <a:r>
                        <a:rPr lang="fr-FR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froide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250 k€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</a:tr>
              <a:tr h="831954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800 MHz DNP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1,5 M€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32400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</a:tr>
              <a:tr h="1188506"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Synthèse</a:t>
                      </a:r>
                      <a:r>
                        <a:rPr lang="fr-FR" sz="20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de nouveaux radicaux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  <a:tc>
                  <a:txBody>
                    <a:bodyPr/>
                    <a:lstStyle/>
                    <a:p>
                      <a:r>
                        <a:rPr lang="fr-FR" sz="20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65000</a:t>
                      </a:r>
                      <a:endParaRPr lang="fr-FR" sz="20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118851" marR="118851" marT="59425" marB="59425"/>
                </a:tc>
              </a:tr>
            </a:tbl>
          </a:graphicData>
        </a:graphic>
      </p:graphicFrame>
      <p:pic>
        <p:nvPicPr>
          <p:cNvPr id="4" name="Imag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1520" y="5085184"/>
            <a:ext cx="3405600" cy="7814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Interprétation d’un spectre 1D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Object 1"/>
          <p:cNvGraphicFramePr>
            <a:graphicFrameLocks noChangeAspect="1"/>
          </p:cNvGraphicFramePr>
          <p:nvPr/>
        </p:nvGraphicFramePr>
        <p:xfrm>
          <a:off x="611560" y="1875596"/>
          <a:ext cx="3240360" cy="7200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7" name="Équation" r:id="rId1" imgW="1804035" imgH="393700" progId="Equation.3">
                  <p:embed/>
                </p:oleObj>
              </mc:Choice>
              <mc:Fallback>
                <p:oleObj name="Équation" r:id="rId1" imgW="1804035" imgH="393700" progId="Equation.3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1875596"/>
                        <a:ext cx="3240360" cy="7200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35496" y="1331470"/>
            <a:ext cx="60486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1. Calcul du nombre d’</a:t>
            </a:r>
            <a:r>
              <a:rPr lang="fr-F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insaturations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:</a:t>
            </a:r>
            <a:endParaRPr lang="fr-FR" sz="2000" dirty="0"/>
          </a:p>
        </p:txBody>
      </p:sp>
      <p:sp>
        <p:nvSpPr>
          <p:cNvPr id="5" name="Rectangle 4"/>
          <p:cNvSpPr/>
          <p:nvPr/>
        </p:nvSpPr>
        <p:spPr>
          <a:xfrm>
            <a:off x="0" y="2564904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2. Interprétation des déplacements chimiques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/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>
              <a:buFont typeface="Symbol" panose="05050102010706020507" pitchFamily="18" charset="2"/>
              <a:buChar char="Þ"/>
            </a:pP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Chaque noyau doté d’un spin apparaîtra à une valeur de déplacement chimique en fonction de son environnement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>
              <a:buFont typeface="Symbol" panose="05050102010706020507" pitchFamily="18" charset="2"/>
              <a:buChar char="Þ"/>
            </a:pP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En présence d’éléments électronégatifs, la valeur de déplacement chimique augmente, on dit que le signal est </a:t>
            </a:r>
            <a:r>
              <a:rPr lang="fr-F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déblindé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.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>
              <a:buFont typeface="Symbol" panose="05050102010706020507" pitchFamily="18" charset="2"/>
              <a:buChar char="Þ"/>
            </a:pP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En cas d’éléments électropositifs, la valeur de déplacement chimique diminue, on dit que le signal est blindé.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>
              <a:buFont typeface="Symbol" panose="05050102010706020507" pitchFamily="18" charset="2"/>
              <a:buChar char="Þ"/>
            </a:pP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Il existe des tables de déplacement chimique pour aider à l’interprétation.</a:t>
            </a:r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953169"/>
            <a:ext cx="9144000" cy="5932215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0" y="35598"/>
            <a:ext cx="9144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latin typeface="Zapf Dingbats"/>
                <a:ea typeface="Zapf Dingbats"/>
                <a:cs typeface="Zapf Dingbats"/>
                <a:sym typeface="Zapf Dingbats"/>
              </a:rPr>
              <a:t>✔ </a:t>
            </a:r>
            <a:r>
              <a:rPr lang="fr-FR" sz="2000" dirty="0" smtClean="0">
                <a:latin typeface="Times New Roman" panose="02020603050405020304"/>
                <a:cs typeface="Times New Roman" panose="02020603050405020304"/>
              </a:rPr>
              <a:t>Règles simplifiées pour estimer les valeurs de déplacement chimique </a:t>
            </a:r>
            <a:r>
              <a:rPr lang="fr-FR" sz="2000" baseline="30000" dirty="0" smtClean="0">
                <a:latin typeface="Times New Roman" panose="02020603050405020304"/>
                <a:cs typeface="Times New Roman" panose="02020603050405020304"/>
              </a:rPr>
              <a:t>1</a:t>
            </a:r>
            <a:r>
              <a:rPr lang="fr-FR" sz="2000" dirty="0" smtClean="0">
                <a:latin typeface="Times New Roman" panose="02020603050405020304"/>
                <a:cs typeface="Times New Roman" panose="02020603050405020304"/>
              </a:rPr>
              <a:t>H en fonction du groupement en position </a:t>
            </a:r>
            <a:r>
              <a:rPr lang="fr-FR" sz="2000" dirty="0" smtClean="0">
                <a:latin typeface="Symbol" panose="05050102010706020507" pitchFamily="18" charset="2"/>
                <a:cs typeface="Symbol" panose="05050102010706020507" pitchFamily="18" charset="2"/>
              </a:rPr>
              <a:t>a</a:t>
            </a:r>
            <a:r>
              <a:rPr lang="fr-FR" sz="2000" dirty="0" smtClean="0">
                <a:latin typeface="Times New Roman" panose="02020603050405020304"/>
                <a:cs typeface="Times New Roman" panose="02020603050405020304"/>
              </a:rPr>
              <a:t> </a:t>
            </a:r>
            <a:endParaRPr lang="fr-FR" sz="2000" dirty="0">
              <a:latin typeface="Times New Roman" panose="02020603050405020304"/>
              <a:cs typeface="Times New Roman" panose="02020603050405020304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03200" y="571500"/>
            <a:ext cx="8724900" cy="5702300"/>
          </a:xfrm>
          <a:prstGeom prst="rect">
            <a:avLst/>
          </a:prstGeom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504" y="116632"/>
            <a:ext cx="885698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latin typeface="Zapf Dingbats"/>
                <a:ea typeface="Zapf Dingbats"/>
                <a:cs typeface="Zapf Dingbats"/>
                <a:sym typeface="Zapf Dingbats"/>
              </a:rPr>
              <a:t>✔ </a:t>
            </a:r>
            <a:r>
              <a:rPr lang="fr-FR" sz="2000" dirty="0" smtClean="0">
                <a:latin typeface="Times New Roman" panose="02020603050405020304"/>
                <a:cs typeface="Times New Roman" panose="02020603050405020304"/>
              </a:rPr>
              <a:t>Table simplifiée des </a:t>
            </a:r>
            <a:r>
              <a:rPr lang="fr-FR" sz="2000" dirty="0">
                <a:latin typeface="Times New Roman" panose="02020603050405020304"/>
                <a:cs typeface="Times New Roman" panose="02020603050405020304"/>
              </a:rPr>
              <a:t>valeurs de déplacement chimique </a:t>
            </a:r>
            <a:r>
              <a:rPr lang="fr-FR" sz="2000" baseline="30000" dirty="0" smtClean="0">
                <a:latin typeface="Times New Roman" panose="02020603050405020304"/>
                <a:cs typeface="Times New Roman" panose="02020603050405020304"/>
              </a:rPr>
              <a:t>13</a:t>
            </a:r>
            <a:r>
              <a:rPr lang="fr-FR" sz="2000" dirty="0" smtClean="0">
                <a:latin typeface="Times New Roman" panose="02020603050405020304"/>
                <a:cs typeface="Times New Roman" panose="02020603050405020304"/>
              </a:rPr>
              <a:t>C</a:t>
            </a:r>
            <a:endParaRPr lang="fr-FR" sz="2000" dirty="0">
              <a:latin typeface="Times New Roman" panose="02020603050405020304"/>
              <a:cs typeface="Times New Roman" panose="02020603050405020304"/>
            </a:endParaRPr>
          </a:p>
        </p:txBody>
      </p:sp>
      <p:grpSp>
        <p:nvGrpSpPr>
          <p:cNvPr id="3" name="Grouper 2"/>
          <p:cNvGrpSpPr/>
          <p:nvPr/>
        </p:nvGrpSpPr>
        <p:grpSpPr>
          <a:xfrm>
            <a:off x="-120909" y="2411596"/>
            <a:ext cx="9336917" cy="2529572"/>
            <a:chOff x="-120909" y="2411596"/>
            <a:chExt cx="9336917" cy="2529572"/>
          </a:xfrm>
        </p:grpSpPr>
        <p:cxnSp>
          <p:nvCxnSpPr>
            <p:cNvPr id="4" name="Connecteur droit avec flèche 3"/>
            <p:cNvCxnSpPr/>
            <p:nvPr/>
          </p:nvCxnSpPr>
          <p:spPr>
            <a:xfrm flipH="1">
              <a:off x="0" y="3933056"/>
              <a:ext cx="8892480" cy="0"/>
            </a:xfrm>
            <a:prstGeom prst="straightConnector1">
              <a:avLst/>
            </a:prstGeom>
            <a:ln w="57150" cmpd="sng">
              <a:solidFill>
                <a:srgbClr val="4F81BD"/>
              </a:solidFill>
              <a:tailEnd type="arrow"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5" name="ZoneTexte 4"/>
            <p:cNvSpPr txBox="1"/>
            <p:nvPr/>
          </p:nvSpPr>
          <p:spPr>
            <a:xfrm>
              <a:off x="0" y="4571836"/>
              <a:ext cx="827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dirty="0" smtClean="0">
                  <a:solidFill>
                    <a:schemeClr val="accent1"/>
                  </a:solidFill>
                  <a:latin typeface="Times New Roman" panose="02020603050405020304"/>
                  <a:cs typeface="Times New Roman" panose="02020603050405020304"/>
                </a:rPr>
                <a:t>ppm</a:t>
              </a:r>
              <a:endParaRPr lang="fr-FR" dirty="0">
                <a:solidFill>
                  <a:schemeClr val="accent1"/>
                </a:solidFill>
                <a:latin typeface="Times New Roman" panose="02020603050405020304"/>
                <a:cs typeface="Times New Roman" panose="02020603050405020304"/>
              </a:endParaRPr>
            </a:p>
          </p:txBody>
        </p:sp>
        <p:cxnSp>
          <p:nvCxnSpPr>
            <p:cNvPr id="7" name="Connecteur droit 6"/>
            <p:cNvCxnSpPr/>
            <p:nvPr/>
          </p:nvCxnSpPr>
          <p:spPr>
            <a:xfrm>
              <a:off x="4644008" y="3789040"/>
              <a:ext cx="0" cy="28803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Connecteur droit 7"/>
            <p:cNvCxnSpPr/>
            <p:nvPr/>
          </p:nvCxnSpPr>
          <p:spPr>
            <a:xfrm>
              <a:off x="8820472" y="3789040"/>
              <a:ext cx="0" cy="28803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Connecteur droit 8"/>
            <p:cNvCxnSpPr/>
            <p:nvPr/>
          </p:nvCxnSpPr>
          <p:spPr>
            <a:xfrm>
              <a:off x="467544" y="3789040"/>
              <a:ext cx="0" cy="28803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Connecteur droit 10"/>
            <p:cNvCxnSpPr/>
            <p:nvPr/>
          </p:nvCxnSpPr>
          <p:spPr>
            <a:xfrm>
              <a:off x="6732240" y="3789040"/>
              <a:ext cx="0" cy="28803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Connecteur droit 11"/>
            <p:cNvCxnSpPr/>
            <p:nvPr/>
          </p:nvCxnSpPr>
          <p:spPr>
            <a:xfrm>
              <a:off x="2555776" y="3789040"/>
              <a:ext cx="0" cy="28803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ZoneTexte 12"/>
            <p:cNvSpPr txBox="1"/>
            <p:nvPr/>
          </p:nvSpPr>
          <p:spPr>
            <a:xfrm>
              <a:off x="8388424" y="4077072"/>
              <a:ext cx="827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solidFill>
                    <a:schemeClr val="accent1"/>
                  </a:solidFill>
                  <a:latin typeface="Times New Roman" panose="02020603050405020304"/>
                  <a:cs typeface="Times New Roman" panose="02020603050405020304"/>
                </a:rPr>
                <a:t>0</a:t>
              </a:r>
              <a:endParaRPr lang="fr-FR" dirty="0" smtClean="0">
                <a:solidFill>
                  <a:schemeClr val="accent1"/>
                </a:solidFill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14" name="ZoneTexte 13"/>
            <p:cNvSpPr txBox="1"/>
            <p:nvPr/>
          </p:nvSpPr>
          <p:spPr>
            <a:xfrm>
              <a:off x="6336704" y="4077072"/>
              <a:ext cx="827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solidFill>
                    <a:schemeClr val="accent1"/>
                  </a:solidFill>
                  <a:latin typeface="Times New Roman" panose="02020603050405020304"/>
                  <a:cs typeface="Times New Roman" panose="02020603050405020304"/>
                </a:rPr>
                <a:t>50</a:t>
              </a:r>
              <a:endParaRPr lang="fr-FR" dirty="0" smtClean="0">
                <a:solidFill>
                  <a:schemeClr val="accent1"/>
                </a:solidFill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15" name="ZoneTexte 14"/>
            <p:cNvSpPr txBox="1"/>
            <p:nvPr/>
          </p:nvSpPr>
          <p:spPr>
            <a:xfrm>
              <a:off x="4211960" y="4077072"/>
              <a:ext cx="827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solidFill>
                    <a:schemeClr val="accent1"/>
                  </a:solidFill>
                  <a:latin typeface="Times New Roman" panose="02020603050405020304"/>
                  <a:cs typeface="Times New Roman" panose="02020603050405020304"/>
                </a:rPr>
                <a:t>100</a:t>
              </a:r>
              <a:endParaRPr lang="fr-FR" dirty="0" smtClean="0">
                <a:solidFill>
                  <a:schemeClr val="accent1"/>
                </a:solidFill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16" name="ZoneTexte 15"/>
            <p:cNvSpPr txBox="1"/>
            <p:nvPr/>
          </p:nvSpPr>
          <p:spPr>
            <a:xfrm>
              <a:off x="2123728" y="4077072"/>
              <a:ext cx="827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solidFill>
                    <a:schemeClr val="accent1"/>
                  </a:solidFill>
                  <a:latin typeface="Times New Roman" panose="02020603050405020304"/>
                  <a:cs typeface="Times New Roman" panose="02020603050405020304"/>
                </a:rPr>
                <a:t>150</a:t>
              </a:r>
              <a:endParaRPr lang="fr-FR" dirty="0" smtClean="0">
                <a:solidFill>
                  <a:schemeClr val="accent1"/>
                </a:solidFill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17" name="ZoneTexte 16"/>
            <p:cNvSpPr txBox="1"/>
            <p:nvPr/>
          </p:nvSpPr>
          <p:spPr>
            <a:xfrm>
              <a:off x="72008" y="4077072"/>
              <a:ext cx="82758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solidFill>
                    <a:schemeClr val="accent1"/>
                  </a:solidFill>
                  <a:latin typeface="Times New Roman" panose="02020603050405020304"/>
                  <a:cs typeface="Times New Roman" panose="02020603050405020304"/>
                </a:rPr>
                <a:t>200</a:t>
              </a:r>
              <a:endParaRPr lang="fr-FR" dirty="0" smtClean="0">
                <a:solidFill>
                  <a:schemeClr val="accent1"/>
                </a:solidFill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18" name="ZoneTexte 17"/>
            <p:cNvSpPr txBox="1"/>
            <p:nvPr/>
          </p:nvSpPr>
          <p:spPr>
            <a:xfrm>
              <a:off x="7668344" y="3429000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R-CH</a:t>
              </a:r>
              <a:r>
                <a:rPr lang="fr-FR" baseline="-25000" dirty="0" smtClean="0">
                  <a:latin typeface="Times New Roman" panose="02020603050405020304"/>
                  <a:cs typeface="Times New Roman" panose="02020603050405020304"/>
                </a:rPr>
                <a:t>3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19" name="ZoneTexte 18"/>
            <p:cNvSpPr txBox="1"/>
            <p:nvPr/>
          </p:nvSpPr>
          <p:spPr>
            <a:xfrm>
              <a:off x="7020272" y="2924944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R</a:t>
              </a:r>
              <a:r>
                <a:rPr lang="fr-FR" baseline="-25000" dirty="0" smtClean="0">
                  <a:latin typeface="Times New Roman" panose="02020603050405020304"/>
                  <a:cs typeface="Times New Roman" panose="02020603050405020304"/>
                </a:rPr>
                <a:t>2</a:t>
              </a:r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-CH</a:t>
              </a:r>
              <a:r>
                <a:rPr lang="fr-FR" baseline="-25000" dirty="0">
                  <a:latin typeface="Times New Roman" panose="02020603050405020304"/>
                  <a:cs typeface="Times New Roman" panose="02020603050405020304"/>
                </a:rPr>
                <a:t>2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20" name="ZoneTexte 19"/>
            <p:cNvSpPr txBox="1"/>
            <p:nvPr/>
          </p:nvSpPr>
          <p:spPr>
            <a:xfrm>
              <a:off x="6660232" y="2411596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R</a:t>
              </a:r>
              <a:r>
                <a:rPr lang="fr-FR" baseline="-25000" dirty="0">
                  <a:latin typeface="Times New Roman" panose="02020603050405020304"/>
                  <a:cs typeface="Times New Roman" panose="02020603050405020304"/>
                </a:rPr>
                <a:t>3</a:t>
              </a:r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-CH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596336" y="3429000"/>
              <a:ext cx="1152128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6588224" y="2924944"/>
              <a:ext cx="1872208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3" name="Rectangle 22"/>
            <p:cNvSpPr/>
            <p:nvPr/>
          </p:nvSpPr>
          <p:spPr>
            <a:xfrm>
              <a:off x="6156176" y="2420888"/>
              <a:ext cx="1872208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31" name="Grouper 30"/>
            <p:cNvGrpSpPr/>
            <p:nvPr/>
          </p:nvGrpSpPr>
          <p:grpSpPr>
            <a:xfrm>
              <a:off x="4899887" y="2946749"/>
              <a:ext cx="1224136" cy="432048"/>
              <a:chOff x="4932040" y="3429000"/>
              <a:chExt cx="1224136" cy="432048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4932040" y="3429000"/>
                <a:ext cx="1224136" cy="432048"/>
              </a:xfrm>
              <a:prstGeom prst="rect">
                <a:avLst/>
              </a:prstGeom>
              <a:noFill/>
              <a:ln>
                <a:solidFill>
                  <a:schemeClr val="accent4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5" name="ZoneTexte 24"/>
              <p:cNvSpPr txBox="1"/>
              <p:nvPr/>
            </p:nvSpPr>
            <p:spPr>
              <a:xfrm>
                <a:off x="5076056" y="3491716"/>
                <a:ext cx="1008112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fr-FR" dirty="0" smtClean="0">
                    <a:latin typeface="Times New Roman" panose="02020603050405020304"/>
                    <a:cs typeface="Times New Roman" panose="02020603050405020304"/>
                  </a:rPr>
                  <a:t>C      C</a:t>
                </a:r>
                <a:endParaRPr lang="fr-FR" baseline="-25000" dirty="0" smtClean="0">
                  <a:latin typeface="Times New Roman" panose="02020603050405020304"/>
                  <a:cs typeface="Times New Roman" panose="02020603050405020304"/>
                </a:endParaRPr>
              </a:p>
            </p:txBody>
          </p:sp>
          <p:cxnSp>
            <p:nvCxnSpPr>
              <p:cNvPr id="27" name="Connecteur droit 26"/>
              <p:cNvCxnSpPr/>
              <p:nvPr/>
            </p:nvCxnSpPr>
            <p:spPr>
              <a:xfrm>
                <a:off x="5436096" y="3645024"/>
                <a:ext cx="288032" cy="0"/>
              </a:xfrm>
              <a:prstGeom prst="line">
                <a:avLst/>
              </a:prstGeom>
              <a:ln w="317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Connecteur droit 27"/>
              <p:cNvCxnSpPr/>
              <p:nvPr/>
            </p:nvCxnSpPr>
            <p:spPr>
              <a:xfrm>
                <a:off x="5436096" y="3700957"/>
                <a:ext cx="288032" cy="0"/>
              </a:xfrm>
              <a:prstGeom prst="line">
                <a:avLst/>
              </a:prstGeom>
              <a:ln w="3175" cmpd="sng"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Connecteur droit 28"/>
              <p:cNvCxnSpPr/>
              <p:nvPr/>
            </p:nvCxnSpPr>
            <p:spPr>
              <a:xfrm>
                <a:off x="5436096" y="3756890"/>
                <a:ext cx="288032" cy="0"/>
              </a:xfrm>
              <a:prstGeom prst="line">
                <a:avLst/>
              </a:prstGeom>
              <a:ln w="3175" cmpd="sng">
                <a:solidFill>
                  <a:schemeClr val="tx1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Rectangle 31"/>
            <p:cNvSpPr/>
            <p:nvPr/>
          </p:nvSpPr>
          <p:spPr>
            <a:xfrm>
              <a:off x="5257298" y="3425264"/>
              <a:ext cx="1749838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3" name="ZoneTexte 32"/>
            <p:cNvSpPr txBox="1"/>
            <p:nvPr/>
          </p:nvSpPr>
          <p:spPr>
            <a:xfrm>
              <a:off x="5280520" y="3468875"/>
              <a:ext cx="172921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C-OH / C-O-C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556301" y="3409189"/>
              <a:ext cx="2087463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5" name="ZoneTexte 34"/>
            <p:cNvSpPr txBox="1"/>
            <p:nvPr/>
          </p:nvSpPr>
          <p:spPr>
            <a:xfrm>
              <a:off x="3114839" y="3448122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C=C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36" name="Rectangle 35"/>
            <p:cNvSpPr/>
            <p:nvPr/>
          </p:nvSpPr>
          <p:spPr>
            <a:xfrm>
              <a:off x="1704199" y="2668451"/>
              <a:ext cx="2652765" cy="650035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49" name="Grouper 48"/>
            <p:cNvGrpSpPr/>
            <p:nvPr/>
          </p:nvGrpSpPr>
          <p:grpSpPr>
            <a:xfrm>
              <a:off x="2684919" y="2797052"/>
              <a:ext cx="482321" cy="415794"/>
              <a:chOff x="2684919" y="2797052"/>
              <a:chExt cx="482321" cy="415794"/>
            </a:xfrm>
          </p:grpSpPr>
          <p:sp>
            <p:nvSpPr>
              <p:cNvPr id="38" name="Hexagone 37"/>
              <p:cNvSpPr/>
              <p:nvPr/>
            </p:nvSpPr>
            <p:spPr>
              <a:xfrm>
                <a:off x="2684919" y="2797052"/>
                <a:ext cx="482321" cy="415794"/>
              </a:xfrm>
              <a:prstGeom prst="hexagon">
                <a:avLst/>
              </a:prstGeom>
              <a:noFill/>
              <a:ln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cxnSp>
            <p:nvCxnSpPr>
              <p:cNvPr id="40" name="Connecteur droit 39"/>
              <p:cNvCxnSpPr/>
              <p:nvPr/>
            </p:nvCxnSpPr>
            <p:spPr>
              <a:xfrm>
                <a:off x="2788868" y="2861352"/>
                <a:ext cx="274424" cy="0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Connecteur droit 45"/>
              <p:cNvCxnSpPr/>
              <p:nvPr/>
            </p:nvCxnSpPr>
            <p:spPr>
              <a:xfrm flipH="1">
                <a:off x="3015061" y="2972799"/>
                <a:ext cx="103948" cy="207897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Connecteur droit 47"/>
              <p:cNvCxnSpPr/>
              <p:nvPr/>
            </p:nvCxnSpPr>
            <p:spPr>
              <a:xfrm>
                <a:off x="2733150" y="2972799"/>
                <a:ext cx="103949" cy="207897"/>
              </a:xfrm>
              <a:prstGeom prst="line">
                <a:avLst/>
              </a:prstGeom>
              <a:ln>
                <a:solidFill>
                  <a:srgbClr val="000000"/>
                </a:solidFill>
              </a:ln>
            </p:spPr>
            <p:style>
              <a:lnRef idx="2">
                <a:schemeClr val="accent1"/>
              </a:lnRef>
              <a:fillRef idx="0">
                <a:schemeClr val="accent1"/>
              </a:fillRef>
              <a:effectRef idx="1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0" name="Rectangle 49"/>
            <p:cNvSpPr/>
            <p:nvPr/>
          </p:nvSpPr>
          <p:spPr>
            <a:xfrm>
              <a:off x="1623814" y="3436725"/>
              <a:ext cx="717486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1" name="ZoneTexte 50"/>
            <p:cNvSpPr txBox="1"/>
            <p:nvPr/>
          </p:nvSpPr>
          <p:spPr>
            <a:xfrm>
              <a:off x="1450497" y="3455847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COOR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52" name="ZoneTexte 51"/>
            <p:cNvSpPr txBox="1"/>
            <p:nvPr/>
          </p:nvSpPr>
          <p:spPr>
            <a:xfrm>
              <a:off x="0" y="3495722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CHO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136325" y="3444450"/>
              <a:ext cx="717486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4" name="ZoneTexte 53"/>
            <p:cNvSpPr txBox="1"/>
            <p:nvPr/>
          </p:nvSpPr>
          <p:spPr>
            <a:xfrm>
              <a:off x="-120909" y="2989047"/>
              <a:ext cx="100811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fr-FR" dirty="0" smtClean="0">
                  <a:latin typeface="Times New Roman" panose="02020603050405020304"/>
                  <a:cs typeface="Times New Roman" panose="02020603050405020304"/>
                </a:rPr>
                <a:t>C=O</a:t>
              </a:r>
              <a:endParaRPr lang="fr-FR" baseline="-25000" dirty="0" smtClean="0">
                <a:latin typeface="Times New Roman" panose="02020603050405020304"/>
                <a:cs typeface="Times New Roman" panose="02020603050405020304"/>
              </a:endParaRPr>
            </a:p>
          </p:txBody>
        </p:sp>
        <p:sp>
          <p:nvSpPr>
            <p:cNvPr id="55" name="Rectangle 54"/>
            <p:cNvSpPr/>
            <p:nvPr/>
          </p:nvSpPr>
          <p:spPr>
            <a:xfrm>
              <a:off x="15416" y="2969925"/>
              <a:ext cx="717486" cy="432048"/>
            </a:xfrm>
            <a:prstGeom prst="rect">
              <a:avLst/>
            </a:prstGeom>
            <a:noFill/>
            <a:ln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260648"/>
            <a:ext cx="9144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3. Interprétation de la multiplicité des signaux due au couplage scalaire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marL="457200" indent="-457200" algn="just"/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Si un noyau doté d’un spin est situé à 2 ou 3 liaisons covalentes d’un autre noyau doté d’un spin, il y a couplage scalaire, noté </a:t>
            </a:r>
            <a:r>
              <a:rPr lang="fr-FR" sz="2000" baseline="300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n</a:t>
            </a:r>
            <a:r>
              <a:rPr lang="fr-F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J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.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/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Son signal apparaît alors sous la forme d’un multiplet rendant compte du nombre de voisins selon la formule : 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			</a:t>
            </a:r>
            <a:r>
              <a:rPr lang="fr-FR" sz="2000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2nI + 1 raies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 avec n = nombre voisins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					  I = nombre de spin du voisin</a:t>
            </a: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just">
              <a:buFont typeface="Symbol" panose="05050102010706020507" pitchFamily="18" charset="2"/>
              <a:buChar char="Þ"/>
            </a:pPr>
            <a:endParaRPr lang="fr-FR" sz="2000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</p:txBody>
      </p:sp>
      <p:grpSp>
        <p:nvGrpSpPr>
          <p:cNvPr id="9" name="Groupe 8"/>
          <p:cNvGrpSpPr/>
          <p:nvPr/>
        </p:nvGrpSpPr>
        <p:grpSpPr>
          <a:xfrm>
            <a:off x="1619672" y="1556792"/>
            <a:ext cx="3312368" cy="1560369"/>
            <a:chOff x="1619672" y="1556792"/>
            <a:chExt cx="3312368" cy="1560369"/>
          </a:xfrm>
        </p:grpSpPr>
        <p:sp>
          <p:nvSpPr>
            <p:cNvPr id="3" name="ZoneTexte 2"/>
            <p:cNvSpPr txBox="1"/>
            <p:nvPr/>
          </p:nvSpPr>
          <p:spPr>
            <a:xfrm>
              <a:off x="3635896" y="1916832"/>
              <a:ext cx="129614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400" dirty="0" smtClean="0"/>
                <a:t>     |  |</a:t>
              </a:r>
              <a:endParaRPr lang="fr-FR" sz="2400" dirty="0" smtClean="0"/>
            </a:p>
            <a:p>
              <a:r>
                <a:rPr lang="fr-FR" sz="2400" dirty="0" smtClean="0"/>
                <a:t>H-C-C-H</a:t>
              </a:r>
              <a:endParaRPr lang="fr-FR" sz="2400" dirty="0" smtClean="0"/>
            </a:p>
            <a:p>
              <a:r>
                <a:rPr lang="fr-FR" sz="2400" dirty="0" smtClean="0"/>
                <a:t>     |  |</a:t>
              </a:r>
              <a:endParaRPr lang="fr-FR" sz="2400" dirty="0"/>
            </a:p>
          </p:txBody>
        </p:sp>
        <p:sp>
          <p:nvSpPr>
            <p:cNvPr id="4" name="ZoneTexte 3"/>
            <p:cNvSpPr txBox="1"/>
            <p:nvPr/>
          </p:nvSpPr>
          <p:spPr>
            <a:xfrm>
              <a:off x="1619672" y="1916832"/>
              <a:ext cx="1296144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2400" dirty="0" smtClean="0"/>
                <a:t>     |  </a:t>
              </a:r>
              <a:endParaRPr lang="fr-FR" sz="2400" dirty="0" smtClean="0"/>
            </a:p>
            <a:p>
              <a:r>
                <a:rPr lang="fr-FR" sz="2400" dirty="0" smtClean="0"/>
                <a:t>H-C-H</a:t>
              </a:r>
              <a:endParaRPr lang="fr-FR" sz="2400" dirty="0" smtClean="0"/>
            </a:p>
            <a:p>
              <a:r>
                <a:rPr lang="fr-FR" sz="2400" dirty="0" smtClean="0"/>
                <a:t>     |  </a:t>
              </a:r>
              <a:endParaRPr lang="fr-FR" sz="2400" dirty="0"/>
            </a:p>
          </p:txBody>
        </p:sp>
        <p:sp>
          <p:nvSpPr>
            <p:cNvPr id="5" name="Arc 4"/>
            <p:cNvSpPr/>
            <p:nvPr/>
          </p:nvSpPr>
          <p:spPr>
            <a:xfrm>
              <a:off x="1835696" y="1916832"/>
              <a:ext cx="468560" cy="576064"/>
            </a:xfrm>
            <a:prstGeom prst="arc">
              <a:avLst>
                <a:gd name="adj1" fmla="val 10988460"/>
                <a:gd name="adj2" fmla="val 0"/>
              </a:avLst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6" name="Arc 5"/>
            <p:cNvSpPr/>
            <p:nvPr/>
          </p:nvSpPr>
          <p:spPr>
            <a:xfrm>
              <a:off x="3851920" y="1916832"/>
              <a:ext cx="720080" cy="576064"/>
            </a:xfrm>
            <a:prstGeom prst="arc">
              <a:avLst>
                <a:gd name="adj1" fmla="val 10988460"/>
                <a:gd name="adj2" fmla="val 0"/>
              </a:avLst>
            </a:prstGeom>
            <a:ln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ZoneTexte 6"/>
            <p:cNvSpPr txBox="1"/>
            <p:nvPr/>
          </p:nvSpPr>
          <p:spPr>
            <a:xfrm>
              <a:off x="1907704" y="1556792"/>
              <a:ext cx="3690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000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</a:t>
              </a:r>
              <a:r>
                <a:rPr lang="fr-FR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J</a:t>
              </a:r>
              <a:endParaRPr lang="fr-FR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ZoneTexte 7"/>
            <p:cNvSpPr txBox="1"/>
            <p:nvPr/>
          </p:nvSpPr>
          <p:spPr>
            <a:xfrm>
              <a:off x="3995936" y="1556792"/>
              <a:ext cx="369012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2000" baseline="30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3</a:t>
              </a:r>
              <a:r>
                <a:rPr lang="fr-FR" sz="20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J</a:t>
              </a:r>
              <a:endParaRPr lang="fr-FR" sz="20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0" name="ZoneTexte 9"/>
          <p:cNvSpPr txBox="1"/>
          <p:nvPr/>
        </p:nvSpPr>
        <p:spPr>
          <a:xfrm>
            <a:off x="780742" y="468573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|  |</a:t>
            </a:r>
            <a:endParaRPr lang="fr-FR" sz="2400" dirty="0" smtClean="0"/>
          </a:p>
          <a:p>
            <a:r>
              <a:rPr lang="fr-FR" sz="2400" dirty="0" smtClean="0"/>
              <a:t>H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-C-CH</a:t>
            </a:r>
            <a:endParaRPr lang="fr-FR" sz="2400" baseline="-25000" dirty="0" smtClean="0"/>
          </a:p>
          <a:p>
            <a:r>
              <a:rPr lang="fr-FR" sz="2400" dirty="0" smtClean="0"/>
              <a:t>      |  |</a:t>
            </a:r>
            <a:endParaRPr lang="fr-FR" sz="2400" dirty="0"/>
          </a:p>
        </p:txBody>
      </p:sp>
      <p:sp>
        <p:nvSpPr>
          <p:cNvPr id="13" name="ZoneTexte 12"/>
          <p:cNvSpPr txBox="1"/>
          <p:nvPr/>
        </p:nvSpPr>
        <p:spPr>
          <a:xfrm>
            <a:off x="3661062" y="468573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|  </a:t>
            </a:r>
            <a:endParaRPr lang="fr-FR" sz="2400" dirty="0" smtClean="0"/>
          </a:p>
          <a:p>
            <a:r>
              <a:rPr lang="fr-FR" sz="2400" dirty="0" smtClean="0"/>
              <a:t>H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-C-CH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-</a:t>
            </a:r>
            <a:endParaRPr lang="fr-FR" sz="2400" baseline="-25000" dirty="0" smtClean="0"/>
          </a:p>
          <a:p>
            <a:r>
              <a:rPr lang="fr-FR" sz="2400" dirty="0" smtClean="0"/>
              <a:t>      |  </a:t>
            </a:r>
            <a:endParaRPr lang="fr-FR" sz="2400" dirty="0" smtClean="0"/>
          </a:p>
        </p:txBody>
      </p:sp>
      <p:sp>
        <p:nvSpPr>
          <p:cNvPr id="14" name="ZoneTexte 13"/>
          <p:cNvSpPr txBox="1"/>
          <p:nvPr/>
        </p:nvSpPr>
        <p:spPr>
          <a:xfrm>
            <a:off x="6541382" y="4685734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|  </a:t>
            </a:r>
            <a:endParaRPr lang="fr-FR" sz="2400" dirty="0" smtClean="0"/>
          </a:p>
          <a:p>
            <a:r>
              <a:rPr lang="fr-FR" sz="2400" dirty="0" smtClean="0"/>
              <a:t>H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-C-CH</a:t>
            </a:r>
            <a:r>
              <a:rPr lang="fr-FR" sz="2400" baseline="-25000" dirty="0" smtClean="0"/>
              <a:t>3</a:t>
            </a:r>
            <a:endParaRPr lang="fr-FR" sz="2400" baseline="-25000" dirty="0" smtClean="0"/>
          </a:p>
          <a:p>
            <a:r>
              <a:rPr lang="fr-FR" sz="2400" dirty="0" smtClean="0"/>
              <a:t>      |  </a:t>
            </a:r>
            <a:endParaRPr lang="fr-FR" sz="2400" dirty="0" smtClean="0"/>
          </a:p>
        </p:txBody>
      </p:sp>
      <p:sp>
        <p:nvSpPr>
          <p:cNvPr id="15" name="ZoneTexte 14"/>
          <p:cNvSpPr txBox="1"/>
          <p:nvPr/>
        </p:nvSpPr>
        <p:spPr>
          <a:xfrm>
            <a:off x="492710" y="5933970"/>
            <a:ext cx="20162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fr-FR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un voisin = signal avec 2 raies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ZoneTexte 15"/>
          <p:cNvSpPr txBox="1"/>
          <p:nvPr/>
        </p:nvSpPr>
        <p:spPr>
          <a:xfrm>
            <a:off x="3301022" y="593397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fr-FR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2 voisins équivalents = signal avec 3 raies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ZoneTexte 16"/>
          <p:cNvSpPr txBox="1"/>
          <p:nvPr/>
        </p:nvSpPr>
        <p:spPr>
          <a:xfrm>
            <a:off x="6253350" y="5933970"/>
            <a:ext cx="20162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fr-FR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3 voisins équivalents  = signal avec 4 raies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07340"/>
            <a:ext cx="91440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Symbol" panose="05050102010706020507" pitchFamily="18" charset="2"/>
              <a:buChar char="Þ"/>
            </a:pP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L’intensité de chaque raie de ce multiplet suit le triangle de Pascal dans le cas spin ½ </a:t>
            </a:r>
            <a:endParaRPr lang="fr-FR" dirty="0"/>
          </a:p>
        </p:txBody>
      </p:sp>
      <p:grpSp>
        <p:nvGrpSpPr>
          <p:cNvPr id="3" name="Group 76"/>
          <p:cNvGrpSpPr/>
          <p:nvPr/>
        </p:nvGrpSpPr>
        <p:grpSpPr bwMode="auto">
          <a:xfrm>
            <a:off x="2806262" y="548681"/>
            <a:ext cx="3224997" cy="3518822"/>
            <a:chOff x="3017" y="1199"/>
            <a:chExt cx="2280" cy="2490"/>
          </a:xfrm>
        </p:grpSpPr>
        <p:grpSp>
          <p:nvGrpSpPr>
            <p:cNvPr id="4" name="Group 74"/>
            <p:cNvGrpSpPr/>
            <p:nvPr/>
          </p:nvGrpSpPr>
          <p:grpSpPr bwMode="auto">
            <a:xfrm>
              <a:off x="3017" y="1199"/>
              <a:ext cx="2280" cy="2490"/>
              <a:chOff x="3135" y="1324"/>
              <a:chExt cx="2280" cy="2490"/>
            </a:xfrm>
          </p:grpSpPr>
          <p:pic>
            <p:nvPicPr>
              <p:cNvPr id="6" name="Picture 72"/>
              <p:cNvPicPr>
                <a:picLocks noChangeAspect="1" noChangeArrowheads="1"/>
              </p:cNvPicPr>
              <p:nvPr/>
            </p:nvPicPr>
            <p:blipFill>
              <a:blip r:embed="rId1" cstate="print"/>
              <a:srcRect/>
              <a:stretch>
                <a:fillRect/>
              </a:stretch>
            </p:blipFill>
            <p:spPr bwMode="auto">
              <a:xfrm>
                <a:off x="3135" y="1324"/>
                <a:ext cx="2280" cy="249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</p:pic>
          <p:sp>
            <p:nvSpPr>
              <p:cNvPr id="7" name="Rectangle 73"/>
              <p:cNvSpPr>
                <a:spLocks noChangeArrowheads="1"/>
              </p:cNvSpPr>
              <p:nvPr/>
            </p:nvSpPr>
            <p:spPr bwMode="auto">
              <a:xfrm>
                <a:off x="4600" y="2130"/>
                <a:ext cx="122" cy="56"/>
              </a:xfrm>
              <a:prstGeom prst="rect">
                <a:avLst/>
              </a:prstGeom>
              <a:solidFill>
                <a:schemeClr val="bg1"/>
              </a:solidFill>
              <a:ln w="9525">
                <a:solidFill>
                  <a:schemeClr val="bg1"/>
                </a:solidFill>
                <a:miter lim="800000"/>
              </a:ln>
              <a:effectLst/>
            </p:spPr>
            <p:txBody>
              <a:bodyPr wrap="none" anchor="ctr"/>
              <a:lstStyle/>
              <a:p>
                <a:endParaRPr lang="fr-FR"/>
              </a:p>
            </p:txBody>
          </p:sp>
        </p:grpSp>
        <p:sp>
          <p:nvSpPr>
            <p:cNvPr id="5" name="Rectangle 75"/>
            <p:cNvSpPr>
              <a:spLocks noChangeArrowheads="1"/>
            </p:cNvSpPr>
            <p:nvPr/>
          </p:nvSpPr>
          <p:spPr bwMode="auto">
            <a:xfrm>
              <a:off x="3074" y="1277"/>
              <a:ext cx="77" cy="125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chemeClr val="bg1"/>
              </a:solidFill>
              <a:miter lim="800000"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8" name="ZoneTexte 7"/>
          <p:cNvSpPr txBox="1"/>
          <p:nvPr/>
        </p:nvSpPr>
        <p:spPr>
          <a:xfrm>
            <a:off x="755576" y="406676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|  |</a:t>
            </a:r>
            <a:endParaRPr lang="fr-FR" sz="2400" dirty="0" smtClean="0"/>
          </a:p>
          <a:p>
            <a:r>
              <a:rPr lang="fr-FR" sz="2400" dirty="0" smtClean="0"/>
              <a:t>H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-C-CH</a:t>
            </a:r>
            <a:endParaRPr lang="fr-FR" sz="2400" baseline="-25000" dirty="0" smtClean="0"/>
          </a:p>
          <a:p>
            <a:r>
              <a:rPr lang="fr-FR" sz="2400" dirty="0" smtClean="0"/>
              <a:t>      |  |</a:t>
            </a:r>
            <a:endParaRPr lang="fr-FR" sz="2400" dirty="0"/>
          </a:p>
        </p:txBody>
      </p:sp>
      <p:sp>
        <p:nvSpPr>
          <p:cNvPr id="9" name="ZoneTexte 8"/>
          <p:cNvSpPr txBox="1"/>
          <p:nvPr/>
        </p:nvSpPr>
        <p:spPr>
          <a:xfrm>
            <a:off x="3635896" y="406676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|  </a:t>
            </a:r>
            <a:endParaRPr lang="fr-FR" sz="2400" dirty="0" smtClean="0"/>
          </a:p>
          <a:p>
            <a:r>
              <a:rPr lang="fr-FR" sz="2400" dirty="0" smtClean="0"/>
              <a:t>H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-C-CH</a:t>
            </a:r>
            <a:r>
              <a:rPr lang="fr-FR" sz="2400" baseline="-25000" dirty="0" smtClean="0"/>
              <a:t>2</a:t>
            </a:r>
            <a:r>
              <a:rPr lang="fr-FR" sz="2400" dirty="0" smtClean="0"/>
              <a:t>-</a:t>
            </a:r>
            <a:endParaRPr lang="fr-FR" sz="2400" baseline="-25000" dirty="0" smtClean="0"/>
          </a:p>
          <a:p>
            <a:r>
              <a:rPr lang="fr-FR" sz="2400" dirty="0" smtClean="0"/>
              <a:t>      |  </a:t>
            </a:r>
            <a:endParaRPr lang="fr-FR" sz="2400" dirty="0" smtClean="0"/>
          </a:p>
        </p:txBody>
      </p:sp>
      <p:sp>
        <p:nvSpPr>
          <p:cNvPr id="10" name="ZoneTexte 9"/>
          <p:cNvSpPr txBox="1"/>
          <p:nvPr/>
        </p:nvSpPr>
        <p:spPr>
          <a:xfrm>
            <a:off x="6673876" y="4066769"/>
            <a:ext cx="15121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 smtClean="0"/>
              <a:t>      |  </a:t>
            </a:r>
            <a:endParaRPr lang="fr-FR" sz="2400" dirty="0" smtClean="0"/>
          </a:p>
          <a:p>
            <a:r>
              <a:rPr lang="fr-FR" sz="2400" dirty="0" smtClean="0"/>
              <a:t>H</a:t>
            </a:r>
            <a:r>
              <a:rPr lang="fr-FR" sz="2400" baseline="-25000" dirty="0" smtClean="0"/>
              <a:t>1</a:t>
            </a:r>
            <a:r>
              <a:rPr lang="fr-FR" sz="2400" dirty="0" smtClean="0"/>
              <a:t>-C-CH</a:t>
            </a:r>
            <a:r>
              <a:rPr lang="fr-FR" sz="2400" baseline="-25000" dirty="0" smtClean="0"/>
              <a:t>3</a:t>
            </a:r>
            <a:endParaRPr lang="fr-FR" sz="2400" baseline="-25000" dirty="0" smtClean="0"/>
          </a:p>
          <a:p>
            <a:r>
              <a:rPr lang="fr-FR" sz="2400" dirty="0" smtClean="0"/>
              <a:t>      |  </a:t>
            </a:r>
            <a:endParaRPr lang="fr-FR" sz="2400" dirty="0" smtClean="0"/>
          </a:p>
        </p:txBody>
      </p:sp>
      <p:cxnSp>
        <p:nvCxnSpPr>
          <p:cNvPr id="12" name="Connecteur droit 11"/>
          <p:cNvCxnSpPr/>
          <p:nvPr/>
        </p:nvCxnSpPr>
        <p:spPr>
          <a:xfrm>
            <a:off x="755576" y="6495934"/>
            <a:ext cx="1368152" cy="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necteur droit 13"/>
          <p:cNvCxnSpPr/>
          <p:nvPr/>
        </p:nvCxnSpPr>
        <p:spPr>
          <a:xfrm flipV="1">
            <a:off x="1259632" y="5775854"/>
            <a:ext cx="0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Connecteur droit 14"/>
          <p:cNvCxnSpPr/>
          <p:nvPr/>
        </p:nvCxnSpPr>
        <p:spPr>
          <a:xfrm flipV="1">
            <a:off x="1556048" y="5775854"/>
            <a:ext cx="0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ZoneTexte 16"/>
          <p:cNvSpPr txBox="1"/>
          <p:nvPr/>
        </p:nvSpPr>
        <p:spPr>
          <a:xfrm>
            <a:off x="216024" y="6351918"/>
            <a:ext cx="6115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ppm</a:t>
            </a:r>
            <a:endParaRPr lang="fr-FR" sz="1400" dirty="0"/>
          </a:p>
        </p:txBody>
      </p:sp>
      <p:sp>
        <p:nvSpPr>
          <p:cNvPr id="18" name="ZoneTexte 17"/>
          <p:cNvSpPr txBox="1"/>
          <p:nvPr/>
        </p:nvSpPr>
        <p:spPr>
          <a:xfrm>
            <a:off x="1259632" y="5663776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0" name="Connecteur droit avec flèche 19"/>
          <p:cNvCxnSpPr/>
          <p:nvPr/>
        </p:nvCxnSpPr>
        <p:spPr>
          <a:xfrm>
            <a:off x="1234922" y="6135894"/>
            <a:ext cx="3600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Connecteur droit 20"/>
          <p:cNvCxnSpPr/>
          <p:nvPr/>
        </p:nvCxnSpPr>
        <p:spPr>
          <a:xfrm>
            <a:off x="3667026" y="6490674"/>
            <a:ext cx="1368152" cy="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Connecteur droit 21"/>
          <p:cNvCxnSpPr/>
          <p:nvPr/>
        </p:nvCxnSpPr>
        <p:spPr>
          <a:xfrm flipV="1">
            <a:off x="4139550" y="5767964"/>
            <a:ext cx="0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Connecteur droit 22"/>
          <p:cNvCxnSpPr/>
          <p:nvPr/>
        </p:nvCxnSpPr>
        <p:spPr>
          <a:xfrm flipV="1">
            <a:off x="4458554" y="5202615"/>
            <a:ext cx="0" cy="128542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ZoneTexte 23"/>
          <p:cNvSpPr txBox="1"/>
          <p:nvPr/>
        </p:nvSpPr>
        <p:spPr>
          <a:xfrm>
            <a:off x="3127474" y="6346658"/>
            <a:ext cx="6115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ppm</a:t>
            </a:r>
            <a:endParaRPr lang="fr-FR" sz="1400" dirty="0"/>
          </a:p>
        </p:txBody>
      </p:sp>
      <p:sp>
        <p:nvSpPr>
          <p:cNvPr id="25" name="ZoneTexte 24"/>
          <p:cNvSpPr txBox="1"/>
          <p:nvPr/>
        </p:nvSpPr>
        <p:spPr>
          <a:xfrm>
            <a:off x="4171082" y="5658516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6" name="Connecteur droit avec flèche 25"/>
          <p:cNvCxnSpPr/>
          <p:nvPr/>
        </p:nvCxnSpPr>
        <p:spPr>
          <a:xfrm>
            <a:off x="4146372" y="6130634"/>
            <a:ext cx="3600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Connecteur droit 26"/>
          <p:cNvCxnSpPr/>
          <p:nvPr/>
        </p:nvCxnSpPr>
        <p:spPr>
          <a:xfrm flipV="1">
            <a:off x="4777558" y="5767964"/>
            <a:ext cx="0" cy="72008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Connecteur droit avec flèche 28"/>
          <p:cNvCxnSpPr/>
          <p:nvPr/>
        </p:nvCxnSpPr>
        <p:spPr>
          <a:xfrm>
            <a:off x="4456432" y="6125374"/>
            <a:ext cx="3600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ZoneTexte 29"/>
          <p:cNvSpPr txBox="1"/>
          <p:nvPr/>
        </p:nvSpPr>
        <p:spPr>
          <a:xfrm>
            <a:off x="4465376" y="5653256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1" name="Connecteur droit 30"/>
          <p:cNvCxnSpPr/>
          <p:nvPr/>
        </p:nvCxnSpPr>
        <p:spPr>
          <a:xfrm>
            <a:off x="6278922" y="6485414"/>
            <a:ext cx="2061037" cy="0"/>
          </a:xfrm>
          <a:prstGeom prst="line">
            <a:avLst/>
          </a:prstGeom>
          <a:ln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Connecteur droit 31"/>
          <p:cNvCxnSpPr/>
          <p:nvPr/>
        </p:nvCxnSpPr>
        <p:spPr>
          <a:xfrm flipV="1">
            <a:off x="6751446" y="6032928"/>
            <a:ext cx="0" cy="4603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Connecteur droit 32"/>
          <p:cNvCxnSpPr/>
          <p:nvPr/>
        </p:nvCxnSpPr>
        <p:spPr>
          <a:xfrm flipV="1">
            <a:off x="7083235" y="5207861"/>
            <a:ext cx="0" cy="1285429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/>
          <p:cNvSpPr txBox="1"/>
          <p:nvPr/>
        </p:nvSpPr>
        <p:spPr>
          <a:xfrm>
            <a:off x="5739370" y="6341398"/>
            <a:ext cx="6115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dirty="0" smtClean="0"/>
              <a:t>ppm</a:t>
            </a:r>
            <a:endParaRPr lang="fr-FR" sz="1400" dirty="0"/>
          </a:p>
        </p:txBody>
      </p:sp>
      <p:sp>
        <p:nvSpPr>
          <p:cNvPr id="35" name="ZoneTexte 34"/>
          <p:cNvSpPr txBox="1"/>
          <p:nvPr/>
        </p:nvSpPr>
        <p:spPr>
          <a:xfrm>
            <a:off x="6782978" y="5653256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36" name="Connecteur droit avec flèche 35"/>
          <p:cNvCxnSpPr/>
          <p:nvPr/>
        </p:nvCxnSpPr>
        <p:spPr>
          <a:xfrm>
            <a:off x="6726736" y="6109608"/>
            <a:ext cx="3600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Connecteur droit 36"/>
          <p:cNvCxnSpPr/>
          <p:nvPr/>
        </p:nvCxnSpPr>
        <p:spPr>
          <a:xfrm flipV="1">
            <a:off x="7415024" y="5150059"/>
            <a:ext cx="0" cy="134323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Connecteur droit avec flèche 37"/>
          <p:cNvCxnSpPr/>
          <p:nvPr/>
        </p:nvCxnSpPr>
        <p:spPr>
          <a:xfrm>
            <a:off x="7068328" y="6120114"/>
            <a:ext cx="3600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ZoneTexte 38"/>
          <p:cNvSpPr txBox="1"/>
          <p:nvPr/>
        </p:nvSpPr>
        <p:spPr>
          <a:xfrm>
            <a:off x="7077272" y="5647996"/>
            <a:ext cx="28405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41" name="Connecteur droit 40"/>
          <p:cNvCxnSpPr/>
          <p:nvPr/>
        </p:nvCxnSpPr>
        <p:spPr>
          <a:xfrm flipV="1">
            <a:off x="7746812" y="6038188"/>
            <a:ext cx="0" cy="45510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Connecteur droit avec flèche 44"/>
          <p:cNvCxnSpPr/>
          <p:nvPr/>
        </p:nvCxnSpPr>
        <p:spPr>
          <a:xfrm>
            <a:off x="7399414" y="6120114"/>
            <a:ext cx="360040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ZoneTexte 39"/>
          <p:cNvSpPr txBox="1"/>
          <p:nvPr/>
        </p:nvSpPr>
        <p:spPr>
          <a:xfrm>
            <a:off x="472966" y="6535966"/>
            <a:ext cx="1986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doublet (d)</a:t>
            </a:r>
            <a:endParaRPr lang="fr-FR" b="1" dirty="0"/>
          </a:p>
        </p:txBody>
      </p:sp>
      <p:sp>
        <p:nvSpPr>
          <p:cNvPr id="42" name="ZoneTexte 41"/>
          <p:cNvSpPr txBox="1"/>
          <p:nvPr/>
        </p:nvSpPr>
        <p:spPr>
          <a:xfrm>
            <a:off x="3526221" y="6488668"/>
            <a:ext cx="1986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triplet (t)</a:t>
            </a:r>
            <a:endParaRPr lang="fr-FR" b="1" dirty="0"/>
          </a:p>
        </p:txBody>
      </p:sp>
      <p:sp>
        <p:nvSpPr>
          <p:cNvPr id="43" name="ZoneTexte 42"/>
          <p:cNvSpPr txBox="1"/>
          <p:nvPr/>
        </p:nvSpPr>
        <p:spPr>
          <a:xfrm>
            <a:off x="6269421" y="6488668"/>
            <a:ext cx="1986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 smtClean="0"/>
              <a:t>quadruplet (q)</a:t>
            </a:r>
            <a:endParaRPr lang="fr-FR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07340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Symbol" panose="05050102010706020507" pitchFamily="18" charset="2"/>
              <a:buChar char="Þ"/>
            </a:pP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Dans le cas de plusieurs voisins non équivalents (spin ½), le nombre de raies est égal à : </a:t>
            </a:r>
            <a:endParaRPr lang="fr-FR" dirty="0" smtClean="0"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r>
              <a:rPr lang="fr-FR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			</a:t>
            </a:r>
            <a:endParaRPr lang="fr-FR" b="1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Symbol" panose="05050102010706020507"/>
            </a:endParaRPr>
          </a:p>
          <a:p>
            <a:pPr algn="ctr"/>
            <a:r>
              <a:rPr lang="fr-FR" b="1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(n + 1) (m + 1) </a:t>
            </a:r>
            <a:r>
              <a:rPr lang="fr-FR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Symbol" panose="05050102010706020507"/>
              </a:rPr>
              <a:t> où n et m sont le nombre de voisins</a:t>
            </a:r>
            <a:endParaRPr lang="fr-FR" b="1" dirty="0">
              <a:solidFill>
                <a:srgbClr val="0070C0"/>
              </a:solidFill>
            </a:endParaRPr>
          </a:p>
        </p:txBody>
      </p:sp>
      <p:pic>
        <p:nvPicPr>
          <p:cNvPr id="59394" name="Picture 2" descr="exo3"/>
          <p:cNvPicPr>
            <a:picLocks noChangeAspect="1" noChangeArrowheads="1"/>
          </p:cNvPicPr>
          <p:nvPr/>
        </p:nvPicPr>
        <p:blipFill>
          <a:blip r:embed="rId1" cstate="print"/>
          <a:srcRect l="30000" r="39333" b="59871"/>
          <a:stretch>
            <a:fillRect/>
          </a:stretch>
        </p:blipFill>
        <p:spPr bwMode="auto">
          <a:xfrm>
            <a:off x="740979" y="3318984"/>
            <a:ext cx="2490952" cy="292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2" descr="exo3"/>
          <p:cNvPicPr>
            <a:picLocks noChangeAspect="1" noChangeArrowheads="1"/>
          </p:cNvPicPr>
          <p:nvPr/>
        </p:nvPicPr>
        <p:blipFill>
          <a:blip r:embed="rId1" cstate="print"/>
          <a:srcRect t="38766" r="53556"/>
          <a:stretch>
            <a:fillRect/>
          </a:stretch>
        </p:blipFill>
        <p:spPr bwMode="auto">
          <a:xfrm>
            <a:off x="5595863" y="3196357"/>
            <a:ext cx="3122468" cy="369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9396" name="Object 4"/>
          <p:cNvGraphicFramePr>
            <a:graphicFrameLocks noChangeAspect="1"/>
          </p:cNvGraphicFramePr>
          <p:nvPr/>
        </p:nvGraphicFramePr>
        <p:xfrm>
          <a:off x="918506" y="1215101"/>
          <a:ext cx="2058987" cy="1443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0" name="ChemSketch" r:id="rId2" imgW="965200" imgH="677545" progId="">
                  <p:embed/>
                </p:oleObj>
              </mc:Choice>
              <mc:Fallback>
                <p:oleObj name="ChemSketch" r:id="rId2" imgW="965200" imgH="677545" progId="">
                  <p:embed/>
                  <p:pic>
                    <p:nvPicPr>
                      <p:cNvPr id="0" name="Picture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8506" y="1215101"/>
                        <a:ext cx="2058987" cy="1443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9398" name="Object 6"/>
          <p:cNvGraphicFramePr>
            <a:graphicFrameLocks noChangeAspect="1"/>
          </p:cNvGraphicFramePr>
          <p:nvPr/>
        </p:nvGraphicFramePr>
        <p:xfrm>
          <a:off x="6006662" y="1248166"/>
          <a:ext cx="1828800" cy="19395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61" name="ChemSketch" r:id="rId4" imgW="821055" imgH="1049655" progId="">
                  <p:embed/>
                </p:oleObj>
              </mc:Choice>
              <mc:Fallback>
                <p:oleObj name="ChemSketch" r:id="rId4" imgW="821055" imgH="1049655" progId="">
                  <p:embed/>
                  <p:pic>
                    <p:nvPicPr>
                      <p:cNvPr id="0" name="Picture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06662" y="1248166"/>
                        <a:ext cx="1828800" cy="193958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1763688" y="1025441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H-</a:t>
            </a:r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COSY =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Spectroscopy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 descr="COSY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2051640" y="2564904"/>
            <a:ext cx="5760720" cy="426529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0" y="1529497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Cette séquence permet de faire apparaître sur une carte 2D des taches de corrélations entre protons couplés par couplage scalaire direct séparés par 2 (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J) ou 3 (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J) liaisons covalentes. Les taches de corrélation apparaissent de part et d’autre de la diagonale d’</a:t>
            </a:r>
            <a:r>
              <a:rPr lang="fr-FR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autocorrélation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611560" y="260648"/>
            <a:ext cx="7920880" cy="584775"/>
          </a:xfrm>
          <a:prstGeom prst="rect">
            <a:avLst/>
          </a:prstGeom>
          <a:noFill/>
          <a:ln w="76200" cmpd="dbl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fr-FR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Interprétation d’un spectre 2D</a:t>
            </a:r>
            <a:endParaRPr lang="fr-FR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03648" y="188640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H-</a:t>
            </a:r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TOCSY = Total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Spectroscopy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052736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Cette séquence permet de faire apparaître des couplages relayés entre protons couplés par couplage scalaire direct jusqu’à 4 ou 5 liaisons covalentes. En plus des taches observées en COSY (noir sur la figure), apparaissent de nouvelles taches dus au relai entre protons (en orange sur la figure).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 descr="TOCSY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691680" y="2397125"/>
            <a:ext cx="5760720" cy="44608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867103" y="188640"/>
            <a:ext cx="717331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H-</a:t>
            </a:r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NOESY ou ROESY =</a:t>
            </a:r>
            <a:endParaRPr lang="fr-F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Nuclear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Overhauser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Spectroscopy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ou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Rotating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frame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Overhauser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Spectroscopy</a:t>
            </a:r>
            <a:endParaRPr lang="fr-FR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360454"/>
            <a:ext cx="9144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Cette séquence permet de faire apparaître des taches de corrélation entre protons couplés par couplage dipolaire à travers l’espace. Lorsque la distance augmente, l’intensité de la tache diminue. Il est possible d’observer ce phénomène jusqu’à environ 5 Å.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2411760" y="2352675"/>
            <a:ext cx="4381500" cy="450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OESY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043608" y="908720"/>
            <a:ext cx="6971489" cy="53899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H-</a:t>
            </a:r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HSQC =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Heteronuclear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Single Quantum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</a:t>
            </a:r>
            <a:endParaRPr lang="fr-F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980728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Cette séquence permet de faire apparaître des taches de corrélation entre un 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et un 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couplés par couplage scalaire et séparés par une seule liaison scalaire.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1" cstate="print"/>
          <a:srcRect/>
          <a:stretch>
            <a:fillRect/>
          </a:stretch>
        </p:blipFill>
        <p:spPr bwMode="auto">
          <a:xfrm>
            <a:off x="4211960" y="1828800"/>
            <a:ext cx="4391025" cy="50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348880"/>
            <a:ext cx="3846426" cy="284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HSQC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115536" y="1097742"/>
            <a:ext cx="6768832" cy="549967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188640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H-</a:t>
            </a:r>
            <a:r>
              <a:rPr lang="fr-FR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HMBC =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Heteronuclear</a:t>
            </a:r>
            <a:r>
              <a:rPr lang="fr-FR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Multiple Bond </a:t>
            </a:r>
            <a:r>
              <a:rPr lang="fr-FR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Correlation</a:t>
            </a:r>
            <a:endParaRPr lang="fr-FR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1015801"/>
            <a:ext cx="9144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Cette séquence permet de faire apparaître des taches de corrélation entre un 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 et un 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 couplés par couplage scalaire et séparés par 2 (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J) ou 3 (</a:t>
            </a:r>
            <a:r>
              <a:rPr lang="fr-FR" sz="2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fr-FR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J)  liaisons scalaires.</a:t>
            </a:r>
            <a:endParaRPr lang="fr-FR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Image 3" descr="HMBC.png"/>
          <p:cNvPicPr/>
          <p:nvPr/>
        </p:nvPicPr>
        <p:blipFill>
          <a:blip r:embed="rId1" cstate="print"/>
          <a:stretch>
            <a:fillRect/>
          </a:stretch>
        </p:blipFill>
        <p:spPr>
          <a:xfrm>
            <a:off x="1691640" y="2003989"/>
            <a:ext cx="5760720" cy="46805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11160</Words>
  <Application>WPS Presentation</Application>
  <PresentationFormat>Présentation à l'écran (4:3)</PresentationFormat>
  <Paragraphs>515</Paragraphs>
  <Slides>51</Slides>
  <Notes>1</Notes>
  <HiddenSlides>0</HiddenSlides>
  <MMClips>0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5</vt:i4>
      </vt:variant>
      <vt:variant>
        <vt:lpstr>幻灯片标题</vt:lpstr>
      </vt:variant>
      <vt:variant>
        <vt:i4>51</vt:i4>
      </vt:variant>
    </vt:vector>
  </HeadingPairs>
  <TitlesOfParts>
    <vt:vector size="69" baseType="lpstr">
      <vt:lpstr>Arial</vt:lpstr>
      <vt:lpstr>SimSun</vt:lpstr>
      <vt:lpstr>Wingdings</vt:lpstr>
      <vt:lpstr>Times New Roman</vt:lpstr>
      <vt:lpstr>Symbol</vt:lpstr>
      <vt:lpstr>Symbol</vt:lpstr>
      <vt:lpstr>Calibri</vt:lpstr>
      <vt:lpstr>Microsoft YaHei</vt:lpstr>
      <vt:lpstr>Arial Unicode MS</vt:lpstr>
      <vt:lpstr>Symbol</vt:lpstr>
      <vt:lpstr>Zapf Dingbats</vt:lpstr>
      <vt:lpstr>Times New Roman</vt:lpstr>
      <vt:lpstr>Thème Office</vt:lpstr>
      <vt:lpstr>Equation.3</vt:lpstr>
      <vt:lpstr>Equation.3</vt:lpstr>
      <vt:lpstr>Equation.3</vt:lpstr>
      <vt:lpstr>Equation.3</vt:lpstr>
      <vt:lpstr>Equation.3</vt:lpstr>
      <vt:lpstr>RMN : aspects théoriques et pratiques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RMN : aspects théoriques et pratiques</dc:title>
  <dc:creator>Maggy</dc:creator>
  <cp:lastModifiedBy>REBIZI-NADJIB</cp:lastModifiedBy>
  <cp:revision>125</cp:revision>
  <dcterms:created xsi:type="dcterms:W3CDTF">2014-09-16T12:57:00Z</dcterms:created>
  <dcterms:modified xsi:type="dcterms:W3CDTF">2024-05-31T20:05:07Z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F4DE1AE0198645439135CEC3D0078826_12</vt:lpwstr>
  </property>
  <property fmtid="{D5CDD505-2E9C-101B-9397-08002B2CF9AE}" pid="3" name="KSOProductBuildVer">
    <vt:lpwstr>1033-12.2.0.16909</vt:lpwstr>
  </property>
</Properties>
</file>