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77" r:id="rId7"/>
    <p:sldId id="261" r:id="rId8"/>
    <p:sldId id="276" r:id="rId9"/>
    <p:sldId id="279" r:id="rId10"/>
    <p:sldId id="262" r:id="rId11"/>
    <p:sldId id="263" r:id="rId12"/>
    <p:sldId id="264" r:id="rId13"/>
    <p:sldId id="265" r:id="rId14"/>
    <p:sldId id="266" r:id="rId15"/>
    <p:sldId id="267" r:id="rId16"/>
    <p:sldId id="268" r:id="rId17"/>
  </p:sldIdLst>
  <p:sldSz cx="9144000" cy="6858000" type="screen4x3"/>
  <p:notesSz cx="6858000" cy="9144000"/>
  <p:custDataLst>
    <p:tags r:id="rId19"/>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0" d="100"/>
          <a:sy n="40" d="100"/>
        </p:scale>
        <p:origin x="253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8DE10D-82DF-4D5A-A78B-F31A02F3AECF}" type="datetimeFigureOut">
              <a:rPr lang="fr-FR" smtClean="0"/>
              <a:t>02/01/2025</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96F560-22A8-46CB-A030-E8AB600FFC78}" type="slidenum">
              <a:rPr lang="fr-FR" smtClean="0"/>
              <a:t>‹#›</a:t>
            </a:fld>
            <a:endParaRPr lang="fr-FR"/>
          </a:p>
        </p:txBody>
      </p:sp>
    </p:spTree>
    <p:extLst>
      <p:ext uri="{BB962C8B-B14F-4D97-AF65-F5344CB8AC3E}">
        <p14:creationId xmlns:p14="http://schemas.microsoft.com/office/powerpoint/2010/main" val="1403353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a:t>
            </a:fld>
            <a:endParaRPr lang="fr-FR"/>
          </a:p>
        </p:txBody>
      </p:sp>
    </p:spTree>
    <p:extLst>
      <p:ext uri="{BB962C8B-B14F-4D97-AF65-F5344CB8AC3E}">
        <p14:creationId xmlns:p14="http://schemas.microsoft.com/office/powerpoint/2010/main" val="2577172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10</a:t>
            </a:fld>
            <a:endParaRPr lang="fr-FR"/>
          </a:p>
        </p:txBody>
      </p:sp>
    </p:spTree>
    <p:extLst>
      <p:ext uri="{BB962C8B-B14F-4D97-AF65-F5344CB8AC3E}">
        <p14:creationId xmlns:p14="http://schemas.microsoft.com/office/powerpoint/2010/main" val="505299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11</a:t>
            </a:fld>
            <a:endParaRPr lang="fr-FR"/>
          </a:p>
        </p:txBody>
      </p:sp>
    </p:spTree>
    <p:extLst>
      <p:ext uri="{BB962C8B-B14F-4D97-AF65-F5344CB8AC3E}">
        <p14:creationId xmlns:p14="http://schemas.microsoft.com/office/powerpoint/2010/main" val="3667675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12</a:t>
            </a:fld>
            <a:endParaRPr lang="fr-FR"/>
          </a:p>
        </p:txBody>
      </p:sp>
    </p:spTree>
    <p:extLst>
      <p:ext uri="{BB962C8B-B14F-4D97-AF65-F5344CB8AC3E}">
        <p14:creationId xmlns:p14="http://schemas.microsoft.com/office/powerpoint/2010/main" val="158473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13</a:t>
            </a:fld>
            <a:endParaRPr lang="fr-FR"/>
          </a:p>
        </p:txBody>
      </p:sp>
    </p:spTree>
    <p:extLst>
      <p:ext uri="{BB962C8B-B14F-4D97-AF65-F5344CB8AC3E}">
        <p14:creationId xmlns:p14="http://schemas.microsoft.com/office/powerpoint/2010/main" val="1772695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14</a:t>
            </a:fld>
            <a:endParaRPr lang="fr-FR"/>
          </a:p>
        </p:txBody>
      </p:sp>
    </p:spTree>
    <p:extLst>
      <p:ext uri="{BB962C8B-B14F-4D97-AF65-F5344CB8AC3E}">
        <p14:creationId xmlns:p14="http://schemas.microsoft.com/office/powerpoint/2010/main" val="3812461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15</a:t>
            </a:fld>
            <a:endParaRPr lang="fr-FR"/>
          </a:p>
        </p:txBody>
      </p:sp>
    </p:spTree>
    <p:extLst>
      <p:ext uri="{BB962C8B-B14F-4D97-AF65-F5344CB8AC3E}">
        <p14:creationId xmlns:p14="http://schemas.microsoft.com/office/powerpoint/2010/main" val="819866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16</a:t>
            </a:fld>
            <a:endParaRPr lang="fr-FR"/>
          </a:p>
        </p:txBody>
      </p:sp>
    </p:spTree>
    <p:extLst>
      <p:ext uri="{BB962C8B-B14F-4D97-AF65-F5344CB8AC3E}">
        <p14:creationId xmlns:p14="http://schemas.microsoft.com/office/powerpoint/2010/main" val="2084347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2</a:t>
            </a:fld>
            <a:endParaRPr lang="fr-FR"/>
          </a:p>
        </p:txBody>
      </p:sp>
    </p:spTree>
    <p:extLst>
      <p:ext uri="{BB962C8B-B14F-4D97-AF65-F5344CB8AC3E}">
        <p14:creationId xmlns:p14="http://schemas.microsoft.com/office/powerpoint/2010/main" val="76636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3</a:t>
            </a:fld>
            <a:endParaRPr lang="fr-FR"/>
          </a:p>
        </p:txBody>
      </p:sp>
    </p:spTree>
    <p:extLst>
      <p:ext uri="{BB962C8B-B14F-4D97-AF65-F5344CB8AC3E}">
        <p14:creationId xmlns:p14="http://schemas.microsoft.com/office/powerpoint/2010/main" val="3574819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4</a:t>
            </a:fld>
            <a:endParaRPr lang="fr-FR"/>
          </a:p>
        </p:txBody>
      </p:sp>
    </p:spTree>
    <p:extLst>
      <p:ext uri="{BB962C8B-B14F-4D97-AF65-F5344CB8AC3E}">
        <p14:creationId xmlns:p14="http://schemas.microsoft.com/office/powerpoint/2010/main" val="4163042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5</a:t>
            </a:fld>
            <a:endParaRPr lang="fr-FR"/>
          </a:p>
        </p:txBody>
      </p:sp>
    </p:spTree>
    <p:extLst>
      <p:ext uri="{BB962C8B-B14F-4D97-AF65-F5344CB8AC3E}">
        <p14:creationId xmlns:p14="http://schemas.microsoft.com/office/powerpoint/2010/main" val="3923296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6</a:t>
            </a:fld>
            <a:endParaRPr lang="fr-FR"/>
          </a:p>
        </p:txBody>
      </p:sp>
    </p:spTree>
    <p:extLst>
      <p:ext uri="{BB962C8B-B14F-4D97-AF65-F5344CB8AC3E}">
        <p14:creationId xmlns:p14="http://schemas.microsoft.com/office/powerpoint/2010/main" val="1014978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7</a:t>
            </a:fld>
            <a:endParaRPr lang="fr-FR"/>
          </a:p>
        </p:txBody>
      </p:sp>
    </p:spTree>
    <p:extLst>
      <p:ext uri="{BB962C8B-B14F-4D97-AF65-F5344CB8AC3E}">
        <p14:creationId xmlns:p14="http://schemas.microsoft.com/office/powerpoint/2010/main" val="3815183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8</a:t>
            </a:fld>
            <a:endParaRPr lang="fr-FR"/>
          </a:p>
        </p:txBody>
      </p:sp>
    </p:spTree>
    <p:extLst>
      <p:ext uri="{BB962C8B-B14F-4D97-AF65-F5344CB8AC3E}">
        <p14:creationId xmlns:p14="http://schemas.microsoft.com/office/powerpoint/2010/main" val="3319727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EF96F560-22A8-46CB-A030-E8AB600FFC78}" type="slidenum">
              <a:rPr lang="fr-FR" smtClean="0"/>
              <a:t>9</a:t>
            </a:fld>
            <a:endParaRPr lang="fr-FR"/>
          </a:p>
        </p:txBody>
      </p:sp>
    </p:spTree>
    <p:extLst>
      <p:ext uri="{BB962C8B-B14F-4D97-AF65-F5344CB8AC3E}">
        <p14:creationId xmlns:p14="http://schemas.microsoft.com/office/powerpoint/2010/main" val="3259712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5D77F0BE-4F58-40EC-8D97-D5FC01ABBB7B}" type="datetimeFigureOut">
              <a:rPr lang="fr-FR" smtClean="0"/>
              <a:pPr/>
              <a:t>02/01/2025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F144CB-AEE6-4ACD-822F-7CAF8C98864B}"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7F0BE-4F58-40EC-8D97-D5FC01ABBB7B}" type="datetimeFigureOut">
              <a:rPr lang="fr-FR" smtClean="0"/>
              <a:pPr/>
              <a:t>02/01/2025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144CB-AEE6-4ACD-822F-7CAF8C98864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6.gif"/><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7.gif"/><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8.gif"/><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 Id="rId6" Type="http://schemas.openxmlformats.org/officeDocument/2006/relationships/image" Target="../media/image12.gif"/><Relationship Id="rId5" Type="http://schemas.openxmlformats.org/officeDocument/2006/relationships/image" Target="../media/image11.gif"/><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3.gif"/><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Étiquette 4"/>
          <p:cNvSpPr/>
          <p:nvPr/>
        </p:nvSpPr>
        <p:spPr>
          <a:xfrm>
            <a:off x="2214546" y="571480"/>
            <a:ext cx="5072098" cy="2357454"/>
          </a:xfrm>
          <a:prstGeom prst="plaqu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4000" b="1" i="1" dirty="0"/>
              <a:t>Spectroscopie ultraviolet-visible</a:t>
            </a:r>
            <a:r>
              <a:rPr lang="fr-FR" sz="2800" b="1" i="1" dirty="0"/>
              <a:t> </a:t>
            </a:r>
            <a:br>
              <a:rPr lang="fr-FR" sz="2800" b="1" i="1" dirty="0"/>
            </a:br>
            <a:endParaRPr lang="fr-FR" sz="4000" dirty="0">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428728" y="285728"/>
            <a:ext cx="571504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4000" b="1" dirty="0">
                <a:solidFill>
                  <a:schemeClr val="tx1"/>
                </a:solidFill>
              </a:rPr>
              <a:t>Spectroscopie UV-visible</a:t>
            </a:r>
          </a:p>
        </p:txBody>
      </p:sp>
      <p:sp>
        <p:nvSpPr>
          <p:cNvPr id="7" name="Organigramme : Terminateur 6"/>
          <p:cNvSpPr/>
          <p:nvPr/>
        </p:nvSpPr>
        <p:spPr>
          <a:xfrm>
            <a:off x="500034" y="1928802"/>
            <a:ext cx="2571768"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3200" b="1" dirty="0"/>
              <a:t>Principe:</a:t>
            </a:r>
          </a:p>
        </p:txBody>
      </p:sp>
      <p:sp>
        <p:nvSpPr>
          <p:cNvPr id="8" name="Carré corné 7"/>
          <p:cNvSpPr/>
          <p:nvPr/>
        </p:nvSpPr>
        <p:spPr>
          <a:xfrm>
            <a:off x="357158" y="2643182"/>
            <a:ext cx="7715304" cy="1643074"/>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r>
              <a:rPr lang="fr-FR" sz="3200" dirty="0"/>
              <a:t>1.Source de lumière blanche.</a:t>
            </a:r>
          </a:p>
          <a:p>
            <a:r>
              <a:rPr lang="fr-FR" sz="3200" dirty="0"/>
              <a:t>2.Monochromateur.</a:t>
            </a:r>
          </a:p>
          <a:p>
            <a:r>
              <a:rPr lang="fr-FR" sz="3200" dirty="0"/>
              <a:t>3.Séparateur de faisceau.</a:t>
            </a:r>
          </a:p>
        </p:txBody>
      </p:sp>
      <p:pic>
        <p:nvPicPr>
          <p:cNvPr id="1026" name="Picture 2" descr="E:\bio\spec.GIF"/>
          <p:cNvPicPr>
            <a:picLocks noChangeAspect="1" noChangeArrowheads="1"/>
          </p:cNvPicPr>
          <p:nvPr/>
        </p:nvPicPr>
        <p:blipFill>
          <a:blip r:embed="rId5"/>
          <a:srcRect/>
          <a:stretch>
            <a:fillRect/>
          </a:stretch>
        </p:blipFill>
        <p:spPr bwMode="auto">
          <a:xfrm>
            <a:off x="1000100" y="4429132"/>
            <a:ext cx="6858048" cy="2214578"/>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0"/>
            <a:ext cx="5786478"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4000" b="1" dirty="0">
                <a:solidFill>
                  <a:schemeClr val="tx1"/>
                </a:solidFill>
              </a:rPr>
              <a:t>Spectroscopie UV-visible</a:t>
            </a:r>
          </a:p>
        </p:txBody>
      </p:sp>
      <p:sp>
        <p:nvSpPr>
          <p:cNvPr id="7" name="Organigramme : Terminateur 6"/>
          <p:cNvSpPr/>
          <p:nvPr/>
        </p:nvSpPr>
        <p:spPr>
          <a:xfrm>
            <a:off x="642910" y="1571612"/>
            <a:ext cx="3071834"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t>Les couleurs visible:</a:t>
            </a:r>
          </a:p>
        </p:txBody>
      </p:sp>
      <p:pic>
        <p:nvPicPr>
          <p:cNvPr id="2050" name="Picture 2" descr="E:\bio\uv.GIF"/>
          <p:cNvPicPr>
            <a:picLocks noChangeAspect="1" noChangeArrowheads="1"/>
          </p:cNvPicPr>
          <p:nvPr/>
        </p:nvPicPr>
        <p:blipFill>
          <a:blip r:embed="rId5"/>
          <a:srcRect/>
          <a:stretch>
            <a:fillRect/>
          </a:stretch>
        </p:blipFill>
        <p:spPr bwMode="auto">
          <a:xfrm>
            <a:off x="571472" y="2285992"/>
            <a:ext cx="7786742" cy="4214842"/>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8" name="Parchemin horizontal 7"/>
          <p:cNvSpPr/>
          <p:nvPr/>
        </p:nvSpPr>
        <p:spPr>
          <a:xfrm>
            <a:off x="1785918" y="0"/>
            <a:ext cx="5786478"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4000" b="1" dirty="0">
                <a:solidFill>
                  <a:schemeClr val="tx1"/>
                </a:solidFill>
              </a:rPr>
              <a:t>Spectroscopie UV-visible</a:t>
            </a:r>
          </a:p>
        </p:txBody>
      </p:sp>
      <p:sp>
        <p:nvSpPr>
          <p:cNvPr id="9" name="Organigramme : Terminateur 8"/>
          <p:cNvSpPr/>
          <p:nvPr/>
        </p:nvSpPr>
        <p:spPr>
          <a:xfrm>
            <a:off x="571472" y="1571612"/>
            <a:ext cx="3143272" cy="714380"/>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000" b="1" dirty="0"/>
              <a:t>La loi de Beer-Lambert:</a:t>
            </a:r>
          </a:p>
        </p:txBody>
      </p:sp>
      <p:sp>
        <p:nvSpPr>
          <p:cNvPr id="10" name="Carré corné 9"/>
          <p:cNvSpPr/>
          <p:nvPr/>
        </p:nvSpPr>
        <p:spPr>
          <a:xfrm>
            <a:off x="571472" y="2500306"/>
            <a:ext cx="7786742" cy="4071966"/>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2400" dirty="0"/>
          </a:p>
          <a:p>
            <a:r>
              <a:rPr lang="fr-FR" sz="2400" dirty="0"/>
              <a:t>Soit une radiation monochromatique de longueur d’onde fixe traversant un échantillon d’épaisseur l, l’absorbance vérifie la </a:t>
            </a:r>
            <a:r>
              <a:rPr lang="fr-FR" sz="2400" b="1" dirty="0"/>
              <a:t>loi de </a:t>
            </a:r>
            <a:r>
              <a:rPr lang="fr-FR" sz="2400" b="1" dirty="0" err="1"/>
              <a:t>Beer</a:t>
            </a:r>
            <a:r>
              <a:rPr lang="fr-FR" sz="2400" b="1" dirty="0"/>
              <a:t>-Lambert</a:t>
            </a:r>
            <a:r>
              <a:rPr lang="fr-FR" sz="2400" dirty="0"/>
              <a:t>:</a:t>
            </a:r>
          </a:p>
          <a:p>
            <a:r>
              <a:rPr lang="fr-FR" sz="2800" b="1" dirty="0">
                <a:solidFill>
                  <a:srgbClr val="002060"/>
                </a:solidFill>
              </a:rPr>
              <a:t>                                   A = εlC</a:t>
            </a:r>
          </a:p>
          <a:p>
            <a:r>
              <a:rPr lang="fr-FR" sz="2400" dirty="0"/>
              <a:t>      </a:t>
            </a:r>
            <a:r>
              <a:rPr lang="fr-FR" sz="2400" b="1" u="sng" dirty="0">
                <a:solidFill>
                  <a:schemeClr val="accent3">
                    <a:lumMod val="75000"/>
                  </a:schemeClr>
                </a:solidFill>
              </a:rPr>
              <a:t>Avec :</a:t>
            </a:r>
          </a:p>
          <a:p>
            <a:r>
              <a:rPr lang="fr-FR" sz="2400" dirty="0"/>
              <a:t>- </a:t>
            </a:r>
            <a:r>
              <a:rPr lang="fr-FR" sz="2400" dirty="0">
                <a:solidFill>
                  <a:srgbClr val="002060"/>
                </a:solidFill>
              </a:rPr>
              <a:t>A</a:t>
            </a:r>
            <a:r>
              <a:rPr lang="fr-FR" sz="2400" dirty="0"/>
              <a:t> : absorbance</a:t>
            </a:r>
            <a:br>
              <a:rPr lang="fr-FR" sz="2400" dirty="0"/>
            </a:br>
            <a:r>
              <a:rPr lang="fr-FR" sz="2400" dirty="0"/>
              <a:t>- </a:t>
            </a:r>
            <a:r>
              <a:rPr lang="fr-FR" sz="2400" dirty="0">
                <a:solidFill>
                  <a:srgbClr val="002060"/>
                </a:solidFill>
              </a:rPr>
              <a:t>ε</a:t>
            </a:r>
            <a:r>
              <a:rPr lang="fr-FR" sz="2400" dirty="0"/>
              <a:t>: le coefficient d’absorption molaire en L.mol</a:t>
            </a:r>
            <a:r>
              <a:rPr lang="fr-FR" sz="2400" baseline="30000" dirty="0"/>
              <a:t>-1</a:t>
            </a:r>
            <a:r>
              <a:rPr lang="fr-FR" sz="2400" dirty="0"/>
              <a:t>.cm</a:t>
            </a:r>
            <a:r>
              <a:rPr lang="fr-FR" sz="2400" baseline="30000" dirty="0"/>
              <a:t>-1</a:t>
            </a:r>
            <a:br>
              <a:rPr lang="fr-FR" sz="2400" dirty="0"/>
            </a:br>
            <a:r>
              <a:rPr lang="fr-FR" sz="2400" dirty="0"/>
              <a:t>- </a:t>
            </a:r>
            <a:r>
              <a:rPr lang="fr-FR" sz="2400" dirty="0">
                <a:solidFill>
                  <a:srgbClr val="002060"/>
                </a:solidFill>
              </a:rPr>
              <a:t>l</a:t>
            </a:r>
            <a:r>
              <a:rPr lang="fr-FR" sz="2400" dirty="0"/>
              <a:t> : la largeur de cuve en cm</a:t>
            </a:r>
            <a:br>
              <a:rPr lang="fr-FR" sz="2400" dirty="0"/>
            </a:br>
            <a:r>
              <a:rPr lang="fr-FR" sz="2400" dirty="0"/>
              <a:t>- </a:t>
            </a:r>
            <a:r>
              <a:rPr lang="fr-FR" sz="2400" dirty="0">
                <a:solidFill>
                  <a:srgbClr val="002060"/>
                </a:solidFill>
              </a:rPr>
              <a:t>c</a:t>
            </a:r>
            <a:r>
              <a:rPr lang="fr-FR" sz="2400" dirty="0"/>
              <a:t> : la concentration de la solution en mol/L</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500166" y="0"/>
            <a:ext cx="5286412" cy="1643050"/>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4000" b="1" dirty="0">
                <a:solidFill>
                  <a:schemeClr val="tx1"/>
                </a:solidFill>
              </a:rPr>
              <a:t>Spectre UV-visible de la chlorophylle a </a:t>
            </a:r>
          </a:p>
        </p:txBody>
      </p:sp>
      <p:pic>
        <p:nvPicPr>
          <p:cNvPr id="4098" name="Picture 2" descr="E:\bio\chloro.GIF"/>
          <p:cNvPicPr>
            <a:picLocks noChangeAspect="1" noChangeArrowheads="1"/>
          </p:cNvPicPr>
          <p:nvPr/>
        </p:nvPicPr>
        <p:blipFill>
          <a:blip r:embed="rId5"/>
          <a:srcRect/>
          <a:stretch>
            <a:fillRect/>
          </a:stretch>
        </p:blipFill>
        <p:spPr bwMode="auto">
          <a:xfrm>
            <a:off x="428596" y="1785926"/>
            <a:ext cx="8501122" cy="4786346"/>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dirty="0">
                <a:solidFill>
                  <a:schemeClr val="tx1"/>
                </a:solidFill>
              </a:rPr>
              <a:t>Appareillage</a:t>
            </a:r>
            <a:endParaRPr lang="fr-FR" sz="5400" dirty="0">
              <a:solidFill>
                <a:schemeClr val="tx1">
                  <a:lumMod val="75000"/>
                  <a:lumOff val="25000"/>
                </a:schemeClr>
              </a:solidFill>
            </a:endParaRPr>
          </a:p>
        </p:txBody>
      </p:sp>
      <p:sp>
        <p:nvSpPr>
          <p:cNvPr id="6" name="Carré corné 5"/>
          <p:cNvSpPr/>
          <p:nvPr/>
        </p:nvSpPr>
        <p:spPr>
          <a:xfrm>
            <a:off x="1571604" y="1785926"/>
            <a:ext cx="5643602" cy="714380"/>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r>
              <a:rPr lang="fr-FR" sz="3200" dirty="0"/>
              <a:t>  Spectrophotomètre UV-Visible </a:t>
            </a:r>
          </a:p>
        </p:txBody>
      </p:sp>
      <p:pic>
        <p:nvPicPr>
          <p:cNvPr id="5122" name="Picture 2" descr="E:\bio\spc1.GIF"/>
          <p:cNvPicPr>
            <a:picLocks noChangeAspect="1" noChangeArrowheads="1"/>
          </p:cNvPicPr>
          <p:nvPr/>
        </p:nvPicPr>
        <p:blipFill>
          <a:blip r:embed="rId5"/>
          <a:srcRect/>
          <a:stretch>
            <a:fillRect/>
          </a:stretch>
        </p:blipFill>
        <p:spPr bwMode="auto">
          <a:xfrm>
            <a:off x="357158" y="2714620"/>
            <a:ext cx="4500594" cy="3714776"/>
          </a:xfrm>
          <a:prstGeom prst="rect">
            <a:avLst/>
          </a:prstGeom>
          <a:noFill/>
        </p:spPr>
      </p:pic>
      <p:pic>
        <p:nvPicPr>
          <p:cNvPr id="5123" name="Picture 3" descr="E:\bio\spc2.GIF"/>
          <p:cNvPicPr>
            <a:picLocks noChangeAspect="1" noChangeArrowheads="1"/>
          </p:cNvPicPr>
          <p:nvPr/>
        </p:nvPicPr>
        <p:blipFill>
          <a:blip r:embed="rId6"/>
          <a:srcRect/>
          <a:stretch>
            <a:fillRect/>
          </a:stretch>
        </p:blipFill>
        <p:spPr bwMode="auto">
          <a:xfrm>
            <a:off x="5072066" y="2714620"/>
            <a:ext cx="3695700" cy="3714776"/>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dirty="0">
                <a:solidFill>
                  <a:schemeClr val="tx1"/>
                </a:solidFill>
              </a:rPr>
              <a:t>Appareillage</a:t>
            </a:r>
            <a:endParaRPr lang="fr-FR" sz="5400" dirty="0">
              <a:solidFill>
                <a:schemeClr val="tx1">
                  <a:lumMod val="75000"/>
                  <a:lumOff val="25000"/>
                </a:schemeClr>
              </a:solidFill>
            </a:endParaRPr>
          </a:p>
        </p:txBody>
      </p:sp>
      <p:sp>
        <p:nvSpPr>
          <p:cNvPr id="7" name="Carré corné 6"/>
          <p:cNvSpPr/>
          <p:nvPr/>
        </p:nvSpPr>
        <p:spPr>
          <a:xfrm>
            <a:off x="1571604" y="1785926"/>
            <a:ext cx="5643602" cy="714380"/>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r>
              <a:rPr lang="fr-FR" sz="3200" dirty="0"/>
              <a:t>  Spectrophotomètre UV-Visible </a:t>
            </a:r>
          </a:p>
        </p:txBody>
      </p:sp>
      <p:pic>
        <p:nvPicPr>
          <p:cNvPr id="6146" name="Picture 2" descr="E:\bio\spc3.GIF"/>
          <p:cNvPicPr>
            <a:picLocks noChangeAspect="1" noChangeArrowheads="1"/>
          </p:cNvPicPr>
          <p:nvPr/>
        </p:nvPicPr>
        <p:blipFill>
          <a:blip r:embed="rId5"/>
          <a:srcRect/>
          <a:stretch>
            <a:fillRect/>
          </a:stretch>
        </p:blipFill>
        <p:spPr bwMode="auto">
          <a:xfrm>
            <a:off x="357158" y="2714620"/>
            <a:ext cx="4610100" cy="3857652"/>
          </a:xfrm>
          <a:prstGeom prst="rect">
            <a:avLst/>
          </a:prstGeom>
          <a:noFill/>
        </p:spPr>
      </p:pic>
      <p:pic>
        <p:nvPicPr>
          <p:cNvPr id="6147" name="Picture 3" descr="E:\bio\spc4.GIF"/>
          <p:cNvPicPr>
            <a:picLocks noChangeAspect="1" noChangeArrowheads="1"/>
          </p:cNvPicPr>
          <p:nvPr/>
        </p:nvPicPr>
        <p:blipFill>
          <a:blip r:embed="rId6"/>
          <a:srcRect/>
          <a:stretch>
            <a:fillRect/>
          </a:stretch>
        </p:blipFill>
        <p:spPr bwMode="auto">
          <a:xfrm>
            <a:off x="5357818" y="2714620"/>
            <a:ext cx="3500462" cy="3786214"/>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b="1" dirty="0">
                <a:solidFill>
                  <a:schemeClr val="tx1">
                    <a:lumMod val="75000"/>
                    <a:lumOff val="25000"/>
                  </a:schemeClr>
                </a:solidFill>
              </a:rPr>
              <a:t>Conclusion:</a:t>
            </a:r>
          </a:p>
        </p:txBody>
      </p:sp>
      <p:sp>
        <p:nvSpPr>
          <p:cNvPr id="6" name="Carré corné 5"/>
          <p:cNvSpPr/>
          <p:nvPr/>
        </p:nvSpPr>
        <p:spPr>
          <a:xfrm>
            <a:off x="571472" y="1785926"/>
            <a:ext cx="7786742" cy="3714776"/>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3200" dirty="0"/>
          </a:p>
          <a:p>
            <a:r>
              <a:rPr lang="fr-FR" sz="3200" dirty="0"/>
              <a:t>Les UV n'ont rien avoir avec la sensation de chaleur, c’est plutôt un rayonnement électromagnétique d'une longueur d'onde plus courte que celle de la lumière visible, présent sous forme de trois types  (UV-A,UV-B,UV-C).</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5400" dirty="0">
                <a:solidFill>
                  <a:schemeClr val="bg1"/>
                </a:solidFill>
              </a:rPr>
              <a:t>Plan du travail:</a:t>
            </a:r>
          </a:p>
        </p:txBody>
      </p:sp>
      <p:sp>
        <p:nvSpPr>
          <p:cNvPr id="6" name="Rectangle à coins arrondis 5"/>
          <p:cNvSpPr/>
          <p:nvPr/>
        </p:nvSpPr>
        <p:spPr>
          <a:xfrm>
            <a:off x="1071538" y="1714488"/>
            <a:ext cx="3643338"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3200" dirty="0">
                <a:solidFill>
                  <a:schemeClr val="tx1"/>
                </a:solidFill>
              </a:rPr>
              <a:t>Introduction</a:t>
            </a:r>
          </a:p>
        </p:txBody>
      </p:sp>
      <p:sp>
        <p:nvSpPr>
          <p:cNvPr id="7" name="Rectangle à coins arrondis 6"/>
          <p:cNvSpPr/>
          <p:nvPr/>
        </p:nvSpPr>
        <p:spPr>
          <a:xfrm>
            <a:off x="1071538" y="2500306"/>
            <a:ext cx="3643338"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800" dirty="0">
                <a:solidFill>
                  <a:schemeClr val="tx1"/>
                </a:solidFill>
              </a:rPr>
              <a:t>L’ultraviolet</a:t>
            </a:r>
          </a:p>
        </p:txBody>
      </p:sp>
      <p:sp>
        <p:nvSpPr>
          <p:cNvPr id="8" name="Rectangle à coins arrondis 7"/>
          <p:cNvSpPr/>
          <p:nvPr/>
        </p:nvSpPr>
        <p:spPr>
          <a:xfrm>
            <a:off x="1071538" y="3429000"/>
            <a:ext cx="3643338"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400" dirty="0">
                <a:solidFill>
                  <a:schemeClr val="tx1"/>
                </a:solidFill>
              </a:rPr>
              <a:t>Spectroscopie UV-visible</a:t>
            </a:r>
          </a:p>
        </p:txBody>
      </p:sp>
      <p:sp>
        <p:nvSpPr>
          <p:cNvPr id="9" name="Rectangle à coins arrondis 8"/>
          <p:cNvSpPr/>
          <p:nvPr/>
        </p:nvSpPr>
        <p:spPr>
          <a:xfrm>
            <a:off x="1071538" y="4286256"/>
            <a:ext cx="3643338" cy="71438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400" dirty="0">
                <a:solidFill>
                  <a:schemeClr val="tx1"/>
                </a:solidFill>
              </a:rPr>
              <a:t>Spectre UV-visible de la chlorophylle a </a:t>
            </a:r>
          </a:p>
        </p:txBody>
      </p:sp>
      <p:sp>
        <p:nvSpPr>
          <p:cNvPr id="10" name="Rectangle à coins arrondis 9"/>
          <p:cNvSpPr/>
          <p:nvPr/>
        </p:nvSpPr>
        <p:spPr>
          <a:xfrm>
            <a:off x="1071538" y="5214950"/>
            <a:ext cx="3643338"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800" dirty="0">
                <a:solidFill>
                  <a:schemeClr val="tx1"/>
                </a:solidFill>
              </a:rPr>
              <a:t>Appareillage</a:t>
            </a:r>
            <a:r>
              <a:rPr lang="fr-FR" sz="3200" dirty="0">
                <a:solidFill>
                  <a:schemeClr val="tx1"/>
                </a:solidFill>
              </a:rPr>
              <a:t> </a:t>
            </a:r>
          </a:p>
        </p:txBody>
      </p:sp>
      <p:sp>
        <p:nvSpPr>
          <p:cNvPr id="11" name="Rectangle à coins arrondis 10"/>
          <p:cNvSpPr/>
          <p:nvPr/>
        </p:nvSpPr>
        <p:spPr>
          <a:xfrm>
            <a:off x="1071538" y="6000768"/>
            <a:ext cx="3643338"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3200" dirty="0">
                <a:solidFill>
                  <a:schemeClr val="tx1"/>
                </a:solidFill>
              </a:rPr>
              <a:t>Conclusion</a:t>
            </a:r>
          </a:p>
        </p:txBody>
      </p:sp>
      <p:sp>
        <p:nvSpPr>
          <p:cNvPr id="12" name="Flèche droite 11"/>
          <p:cNvSpPr/>
          <p:nvPr/>
        </p:nvSpPr>
        <p:spPr>
          <a:xfrm rot="20563899">
            <a:off x="4928798" y="2064595"/>
            <a:ext cx="1428760" cy="214314"/>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3" name="Flèche droite 12"/>
          <p:cNvSpPr/>
          <p:nvPr/>
        </p:nvSpPr>
        <p:spPr>
          <a:xfrm rot="21335343">
            <a:off x="5006754" y="2412056"/>
            <a:ext cx="1428760" cy="214314"/>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4" name="Flèche droite 13"/>
          <p:cNvSpPr/>
          <p:nvPr/>
        </p:nvSpPr>
        <p:spPr>
          <a:xfrm rot="244636">
            <a:off x="5006439" y="2765142"/>
            <a:ext cx="1428760" cy="214314"/>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5" name="Organigramme : Terminateur 14"/>
          <p:cNvSpPr/>
          <p:nvPr/>
        </p:nvSpPr>
        <p:spPr>
          <a:xfrm>
            <a:off x="6500826" y="1571612"/>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Définition</a:t>
            </a:r>
          </a:p>
        </p:txBody>
      </p:sp>
      <p:sp>
        <p:nvSpPr>
          <p:cNvPr id="16" name="Organigramme : Terminateur 15"/>
          <p:cNvSpPr/>
          <p:nvPr/>
        </p:nvSpPr>
        <p:spPr>
          <a:xfrm>
            <a:off x="6500826" y="2071678"/>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Type de UV</a:t>
            </a:r>
          </a:p>
        </p:txBody>
      </p:sp>
      <p:sp>
        <p:nvSpPr>
          <p:cNvPr id="17" name="Organigramme : Terminateur 16"/>
          <p:cNvSpPr/>
          <p:nvPr/>
        </p:nvSpPr>
        <p:spPr>
          <a:xfrm>
            <a:off x="6500826" y="2571744"/>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Effets nocif des UV et protection</a:t>
            </a:r>
          </a:p>
        </p:txBody>
      </p:sp>
      <p:sp>
        <p:nvSpPr>
          <p:cNvPr id="18" name="Flèche droite 17"/>
          <p:cNvSpPr/>
          <p:nvPr/>
        </p:nvSpPr>
        <p:spPr>
          <a:xfrm rot="21251687">
            <a:off x="5079241" y="3572145"/>
            <a:ext cx="1428760" cy="214314"/>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9" name="Flèche droite 18"/>
          <p:cNvSpPr/>
          <p:nvPr/>
        </p:nvSpPr>
        <p:spPr>
          <a:xfrm rot="158362">
            <a:off x="5075346" y="3890432"/>
            <a:ext cx="1428760" cy="175393"/>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0" name="Flèche droite 19"/>
          <p:cNvSpPr/>
          <p:nvPr/>
        </p:nvSpPr>
        <p:spPr>
          <a:xfrm rot="982189">
            <a:off x="5073307" y="4197499"/>
            <a:ext cx="1428760" cy="214314"/>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1" name="Organigramme : Terminateur 20"/>
          <p:cNvSpPr/>
          <p:nvPr/>
        </p:nvSpPr>
        <p:spPr>
          <a:xfrm>
            <a:off x="6643670" y="3429000"/>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Principe</a:t>
            </a:r>
          </a:p>
        </p:txBody>
      </p:sp>
      <p:sp>
        <p:nvSpPr>
          <p:cNvPr id="22" name="Organigramme : Terminateur 21"/>
          <p:cNvSpPr/>
          <p:nvPr/>
        </p:nvSpPr>
        <p:spPr>
          <a:xfrm>
            <a:off x="6643670" y="3857628"/>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Les couleurs visible</a:t>
            </a:r>
          </a:p>
        </p:txBody>
      </p:sp>
      <p:sp>
        <p:nvSpPr>
          <p:cNvPr id="23" name="Organigramme : Terminateur 22"/>
          <p:cNvSpPr/>
          <p:nvPr/>
        </p:nvSpPr>
        <p:spPr>
          <a:xfrm>
            <a:off x="6643670" y="4357694"/>
            <a:ext cx="2500330" cy="571504"/>
          </a:xfrm>
          <a:prstGeom prst="flowChartTermina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t>La loi de Berr-Lambert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checkerboard(across)">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box(in)">
                                      <p:cBhvr>
                                        <p:cTn id="75" dur="500"/>
                                        <p:tgtEl>
                                          <p:spTgt spid="18"/>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box(in)">
                                      <p:cBhvr>
                                        <p:cTn id="80" dur="500"/>
                                        <p:tgtEl>
                                          <p:spTgt spid="19"/>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box(in)">
                                      <p:cBhvr>
                                        <p:cTn id="85" dur="500"/>
                                        <p:tgtEl>
                                          <p:spTgt spid="20"/>
                                        </p:tgtEl>
                                      </p:cBhvr>
                                    </p:animEffect>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 calcmode="lin" valueType="num">
                                      <p:cBhvr additive="base">
                                        <p:cTn id="90" dur="500" fill="hold"/>
                                        <p:tgtEl>
                                          <p:spTgt spid="21"/>
                                        </p:tgtEl>
                                        <p:attrNameLst>
                                          <p:attrName>ppt_x</p:attrName>
                                        </p:attrNameLst>
                                      </p:cBhvr>
                                      <p:tavLst>
                                        <p:tav tm="0">
                                          <p:val>
                                            <p:strVal val="#ppt_x"/>
                                          </p:val>
                                        </p:tav>
                                        <p:tav tm="100000">
                                          <p:val>
                                            <p:strVal val="#ppt_x"/>
                                          </p:val>
                                        </p:tav>
                                      </p:tavLst>
                                    </p:anim>
                                    <p:anim calcmode="lin" valueType="num">
                                      <p:cBhvr additive="base">
                                        <p:cTn id="9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22"/>
                                        </p:tgtEl>
                                        <p:attrNameLst>
                                          <p:attrName>style.visibility</p:attrName>
                                        </p:attrNameLst>
                                      </p:cBhvr>
                                      <p:to>
                                        <p:strVal val="visible"/>
                                      </p:to>
                                    </p:set>
                                    <p:anim calcmode="lin" valueType="num">
                                      <p:cBhvr additive="base">
                                        <p:cTn id="96" dur="500" fill="hold"/>
                                        <p:tgtEl>
                                          <p:spTgt spid="22"/>
                                        </p:tgtEl>
                                        <p:attrNameLst>
                                          <p:attrName>ppt_x</p:attrName>
                                        </p:attrNameLst>
                                      </p:cBhvr>
                                      <p:tavLst>
                                        <p:tav tm="0">
                                          <p:val>
                                            <p:strVal val="#ppt_x"/>
                                          </p:val>
                                        </p:tav>
                                        <p:tav tm="100000">
                                          <p:val>
                                            <p:strVal val="#ppt_x"/>
                                          </p:val>
                                        </p:tav>
                                      </p:tavLst>
                                    </p:anim>
                                    <p:anim calcmode="lin" valueType="num">
                                      <p:cBhvr additive="base">
                                        <p:cTn id="9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23"/>
                                        </p:tgtEl>
                                        <p:attrNameLst>
                                          <p:attrName>style.visibility</p:attrName>
                                        </p:attrNameLst>
                                      </p:cBhvr>
                                      <p:to>
                                        <p:strVal val="visible"/>
                                      </p:to>
                                    </p:set>
                                    <p:anim calcmode="lin" valueType="num">
                                      <p:cBhvr additive="base">
                                        <p:cTn id="102" dur="500" fill="hold"/>
                                        <p:tgtEl>
                                          <p:spTgt spid="23"/>
                                        </p:tgtEl>
                                        <p:attrNameLst>
                                          <p:attrName>ppt_x</p:attrName>
                                        </p:attrNameLst>
                                      </p:cBhvr>
                                      <p:tavLst>
                                        <p:tav tm="0">
                                          <p:val>
                                            <p:strVal val="#ppt_x"/>
                                          </p:val>
                                        </p:tav>
                                        <p:tav tm="100000">
                                          <p:val>
                                            <p:strVal val="#ppt_x"/>
                                          </p:val>
                                        </p:tav>
                                      </p:tavLst>
                                    </p:anim>
                                    <p:anim calcmode="lin" valueType="num">
                                      <p:cBhvr additive="base">
                                        <p:cTn id="10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dirty="0">
                <a:solidFill>
                  <a:schemeClr val="tx1">
                    <a:lumMod val="75000"/>
                    <a:lumOff val="25000"/>
                  </a:schemeClr>
                </a:solidFill>
              </a:rPr>
              <a:t>Introduction:</a:t>
            </a:r>
          </a:p>
        </p:txBody>
      </p:sp>
      <p:sp>
        <p:nvSpPr>
          <p:cNvPr id="6" name="Carré corné 5"/>
          <p:cNvSpPr/>
          <p:nvPr/>
        </p:nvSpPr>
        <p:spPr>
          <a:xfrm>
            <a:off x="571472" y="1714488"/>
            <a:ext cx="7786742" cy="1143008"/>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3200" dirty="0"/>
          </a:p>
          <a:p>
            <a:endParaRPr lang="fr-FR" sz="3200" dirty="0"/>
          </a:p>
          <a:p>
            <a:endParaRPr lang="fr-FR" sz="3200" dirty="0"/>
          </a:p>
          <a:p>
            <a:endParaRPr lang="fr-FR" sz="3200" dirty="0"/>
          </a:p>
          <a:p>
            <a:endParaRPr lang="fr-FR" sz="3200" dirty="0"/>
          </a:p>
          <a:p>
            <a:r>
              <a:rPr lang="fr-FR" sz="2800" dirty="0"/>
              <a:t>Le </a:t>
            </a:r>
            <a:r>
              <a:rPr lang="fr-FR" sz="2800" b="1" dirty="0"/>
              <a:t>rayonnement solaire</a:t>
            </a:r>
            <a:r>
              <a:rPr lang="fr-FR" sz="2800" dirty="0"/>
              <a:t> est l'ensemble des ondes électromagnétiques émises par le Soleil.</a:t>
            </a:r>
          </a:p>
          <a:p>
            <a:endParaRPr lang="fr-FR" sz="3200" dirty="0"/>
          </a:p>
          <a:p>
            <a:endParaRPr lang="fr-FR" sz="3200" dirty="0"/>
          </a:p>
          <a:p>
            <a:endParaRPr lang="fr-FR" sz="3200" dirty="0"/>
          </a:p>
          <a:p>
            <a:endParaRPr lang="fr-FR" sz="3200" dirty="0"/>
          </a:p>
          <a:p>
            <a:endParaRPr lang="fr-FR" sz="3200" dirty="0"/>
          </a:p>
        </p:txBody>
      </p:sp>
      <p:pic>
        <p:nvPicPr>
          <p:cNvPr id="1026" name="Picture 2" descr="E:\bio\130315-01.jpg"/>
          <p:cNvPicPr>
            <a:picLocks noChangeAspect="1" noChangeArrowheads="1"/>
          </p:cNvPicPr>
          <p:nvPr/>
        </p:nvPicPr>
        <p:blipFill>
          <a:blip r:embed="rId5"/>
          <a:srcRect/>
          <a:stretch>
            <a:fillRect/>
          </a:stretch>
        </p:blipFill>
        <p:spPr bwMode="auto">
          <a:xfrm>
            <a:off x="1928794" y="2928934"/>
            <a:ext cx="5500726" cy="3714750"/>
          </a:xfrm>
          <a:prstGeom prst="rect">
            <a:avLst/>
          </a:prstGeom>
          <a:noFill/>
        </p:spPr>
      </p:pic>
      <p:sp>
        <p:nvSpPr>
          <p:cNvPr id="8" name="Ellipse 7"/>
          <p:cNvSpPr/>
          <p:nvPr/>
        </p:nvSpPr>
        <p:spPr>
          <a:xfrm>
            <a:off x="785786" y="3143248"/>
            <a:ext cx="2428892" cy="107157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400" b="1" dirty="0">
                <a:solidFill>
                  <a:schemeClr val="tx1"/>
                </a:solidFill>
              </a:rPr>
              <a:t>5% d'UV</a:t>
            </a:r>
          </a:p>
        </p:txBody>
      </p:sp>
      <p:sp>
        <p:nvSpPr>
          <p:cNvPr id="9" name="Ellipse 8"/>
          <p:cNvSpPr/>
          <p:nvPr/>
        </p:nvSpPr>
        <p:spPr>
          <a:xfrm>
            <a:off x="6072198" y="2928934"/>
            <a:ext cx="2428892" cy="107157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400" b="1" dirty="0">
                <a:solidFill>
                  <a:schemeClr val="tx1"/>
                </a:solidFill>
              </a:rPr>
              <a:t>56% d‘IR</a:t>
            </a:r>
          </a:p>
        </p:txBody>
      </p:sp>
      <p:sp>
        <p:nvSpPr>
          <p:cNvPr id="10" name="Ellipse 9"/>
          <p:cNvSpPr/>
          <p:nvPr/>
        </p:nvSpPr>
        <p:spPr>
          <a:xfrm>
            <a:off x="3357554" y="5572140"/>
            <a:ext cx="2428892" cy="107157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000" b="1" dirty="0">
                <a:solidFill>
                  <a:schemeClr val="tx1"/>
                </a:solidFill>
              </a:rPr>
              <a:t>39% de rayonnement visible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dirty="0">
                <a:solidFill>
                  <a:schemeClr val="tx1">
                    <a:lumMod val="75000"/>
                    <a:lumOff val="25000"/>
                  </a:schemeClr>
                </a:solidFill>
              </a:rPr>
              <a:t>Définition:</a:t>
            </a:r>
          </a:p>
        </p:txBody>
      </p:sp>
      <p:sp>
        <p:nvSpPr>
          <p:cNvPr id="6" name="Carré corné 5"/>
          <p:cNvSpPr/>
          <p:nvPr/>
        </p:nvSpPr>
        <p:spPr>
          <a:xfrm>
            <a:off x="571472" y="1785926"/>
            <a:ext cx="7786742" cy="2143140"/>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2400" dirty="0">
              <a:solidFill>
                <a:srgbClr val="002060"/>
              </a:solidFill>
            </a:endParaRPr>
          </a:p>
          <a:p>
            <a:endParaRPr lang="fr-FR" sz="2400" dirty="0">
              <a:solidFill>
                <a:srgbClr val="002060"/>
              </a:solidFill>
            </a:endParaRPr>
          </a:p>
          <a:p>
            <a:endParaRPr lang="fr-FR" sz="2400" dirty="0">
              <a:solidFill>
                <a:srgbClr val="002060"/>
              </a:solidFill>
            </a:endParaRPr>
          </a:p>
          <a:p>
            <a:endParaRPr lang="fr-FR" sz="2400" dirty="0">
              <a:solidFill>
                <a:srgbClr val="002060"/>
              </a:solidFill>
            </a:endParaRPr>
          </a:p>
          <a:p>
            <a:endParaRPr lang="fr-FR" sz="2400" dirty="0">
              <a:solidFill>
                <a:srgbClr val="002060"/>
              </a:solidFill>
            </a:endParaRPr>
          </a:p>
          <a:p>
            <a:endParaRPr lang="fr-FR" sz="2400" dirty="0">
              <a:solidFill>
                <a:srgbClr val="002060"/>
              </a:solidFill>
            </a:endParaRPr>
          </a:p>
          <a:p>
            <a:r>
              <a:rPr lang="fr-FR" sz="2400" b="1" dirty="0">
                <a:solidFill>
                  <a:srgbClr val="002060"/>
                </a:solidFill>
              </a:rPr>
              <a:t>Le rayonnement ultraviolet (UV)</a:t>
            </a:r>
            <a:r>
              <a:rPr lang="fr-FR" sz="2400" dirty="0">
                <a:solidFill>
                  <a:schemeClr val="bg1"/>
                </a:solidFill>
              </a:rPr>
              <a:t>,</a:t>
            </a:r>
            <a:r>
              <a:rPr lang="fr-FR" sz="2400" dirty="0">
                <a:solidFill>
                  <a:srgbClr val="002060"/>
                </a:solidFill>
              </a:rPr>
              <a:t> </a:t>
            </a:r>
            <a:r>
              <a:rPr lang="fr-FR" sz="2400" dirty="0"/>
              <a:t>également appelé </a:t>
            </a:r>
            <a:r>
              <a:rPr lang="fr-FR" sz="2400" b="1" i="1" dirty="0">
                <a:solidFill>
                  <a:schemeClr val="tx1"/>
                </a:solidFill>
              </a:rPr>
              <a:t>lumière noire</a:t>
            </a:r>
            <a:r>
              <a:rPr lang="fr-FR" sz="2400" dirty="0"/>
              <a:t> parce qu’il n’est pas visible à l’œil nu, est un rayonnement électromagnétique d'une longueur d'onde plus courte que celle de la lumière visible, mais plus longue que celle des rayons X.</a:t>
            </a:r>
          </a:p>
          <a:p>
            <a:endParaRPr lang="fr-FR" sz="2400" dirty="0"/>
          </a:p>
          <a:p>
            <a:endParaRPr lang="fr-FR" sz="2400" dirty="0"/>
          </a:p>
          <a:p>
            <a:endParaRPr lang="fr-FR" sz="2400" dirty="0"/>
          </a:p>
          <a:p>
            <a:endParaRPr lang="fr-FR" sz="2400" dirty="0"/>
          </a:p>
          <a:p>
            <a:endParaRPr lang="fr-FR" sz="2400" dirty="0"/>
          </a:p>
        </p:txBody>
      </p:sp>
      <p:pic>
        <p:nvPicPr>
          <p:cNvPr id="18434" name="Picture 2" descr="http://pigmentationdelapeau-tpe.e-monsite.com/medias/images/coucheozone.gif"/>
          <p:cNvPicPr>
            <a:picLocks noChangeAspect="1" noChangeArrowheads="1"/>
          </p:cNvPicPr>
          <p:nvPr/>
        </p:nvPicPr>
        <p:blipFill>
          <a:blip r:embed="rId5"/>
          <a:srcRect/>
          <a:stretch>
            <a:fillRect/>
          </a:stretch>
        </p:blipFill>
        <p:spPr bwMode="auto">
          <a:xfrm>
            <a:off x="2071670" y="4000504"/>
            <a:ext cx="4857784" cy="2571768"/>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428728" y="214290"/>
            <a:ext cx="5857916"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3600" b="1" dirty="0">
                <a:solidFill>
                  <a:schemeClr val="tx1">
                    <a:lumMod val="75000"/>
                    <a:lumOff val="25000"/>
                  </a:schemeClr>
                </a:solidFill>
              </a:rPr>
              <a:t>Types de rayonnement UV:</a:t>
            </a:r>
          </a:p>
        </p:txBody>
      </p:sp>
      <p:sp>
        <p:nvSpPr>
          <p:cNvPr id="6" name="Carré corné 5"/>
          <p:cNvSpPr/>
          <p:nvPr/>
        </p:nvSpPr>
        <p:spPr>
          <a:xfrm>
            <a:off x="571472" y="1785926"/>
            <a:ext cx="7786742" cy="1143008"/>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3200" dirty="0"/>
          </a:p>
          <a:p>
            <a:endParaRPr lang="fr-FR" sz="3200" dirty="0"/>
          </a:p>
          <a:p>
            <a:endParaRPr lang="fr-FR" sz="3200" dirty="0"/>
          </a:p>
          <a:p>
            <a:endParaRPr lang="fr-FR" sz="3200" dirty="0"/>
          </a:p>
          <a:p>
            <a:endParaRPr lang="fr-FR" sz="3200" dirty="0"/>
          </a:p>
          <a:p>
            <a:endParaRPr lang="fr-FR" sz="3200" dirty="0"/>
          </a:p>
          <a:p>
            <a:endParaRPr lang="fr-FR" sz="3200" dirty="0"/>
          </a:p>
          <a:p>
            <a:r>
              <a:rPr lang="fr-FR" sz="3200" dirty="0"/>
              <a:t>Le rayonnement ultraviolet se divise en trois bandes :</a:t>
            </a:r>
          </a:p>
          <a:p>
            <a:endParaRPr lang="fr-FR" sz="3200" dirty="0"/>
          </a:p>
          <a:p>
            <a:endParaRPr lang="fr-FR" sz="3200" dirty="0"/>
          </a:p>
          <a:p>
            <a:endParaRPr lang="fr-FR" sz="3200" dirty="0"/>
          </a:p>
          <a:p>
            <a:endParaRPr lang="fr-FR" sz="3200" dirty="0"/>
          </a:p>
          <a:p>
            <a:endParaRPr lang="fr-FR" sz="3200" dirty="0"/>
          </a:p>
          <a:p>
            <a:endParaRPr lang="fr-FR" sz="3200" dirty="0"/>
          </a:p>
          <a:p>
            <a:endParaRPr lang="fr-FR" sz="3200" dirty="0"/>
          </a:p>
        </p:txBody>
      </p:sp>
      <p:sp>
        <p:nvSpPr>
          <p:cNvPr id="8" name="Flèche vers le bas 7"/>
          <p:cNvSpPr/>
          <p:nvPr/>
        </p:nvSpPr>
        <p:spPr>
          <a:xfrm>
            <a:off x="1428728" y="3000372"/>
            <a:ext cx="500066" cy="642942"/>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9" name="Carré corné 8"/>
          <p:cNvSpPr/>
          <p:nvPr/>
        </p:nvSpPr>
        <p:spPr>
          <a:xfrm>
            <a:off x="214282" y="3714752"/>
            <a:ext cx="2928958" cy="300039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fr-FR" b="1" u="sng" dirty="0">
              <a:solidFill>
                <a:schemeClr val="bg1"/>
              </a:solidFill>
            </a:endParaRPr>
          </a:p>
          <a:p>
            <a:pPr>
              <a:buNone/>
            </a:pPr>
            <a:endParaRPr lang="fr-FR" b="1" u="sng" dirty="0">
              <a:solidFill>
                <a:schemeClr val="bg1"/>
              </a:solidFill>
            </a:endParaRPr>
          </a:p>
          <a:p>
            <a:pPr>
              <a:buNone/>
            </a:pPr>
            <a:r>
              <a:rPr lang="fr-FR" b="1" u="sng" dirty="0">
                <a:solidFill>
                  <a:schemeClr val="bg1"/>
                </a:solidFill>
              </a:rPr>
              <a:t>UV-A: </a:t>
            </a:r>
            <a:r>
              <a:rPr lang="fr-FR" dirty="0"/>
              <a:t>Ce sont les UV de plus grande longueur d'onde (400-320 nm). Ils représentent près de 95 % du rayonnement UV qui atteint la terre. Ils peuvent pénétrer dans les couches profondes de la peau. Ils sont responsables de l’effet de bronzage. </a:t>
            </a:r>
            <a:r>
              <a:rPr lang="fr-FR" b="1" u="sng" dirty="0">
                <a:solidFill>
                  <a:schemeClr val="bg1"/>
                </a:solidFill>
              </a:rPr>
              <a:t>  </a:t>
            </a:r>
          </a:p>
        </p:txBody>
      </p:sp>
      <p:sp>
        <p:nvSpPr>
          <p:cNvPr id="10" name="Flèche vers le bas 9"/>
          <p:cNvSpPr/>
          <p:nvPr/>
        </p:nvSpPr>
        <p:spPr>
          <a:xfrm>
            <a:off x="4286248" y="3000372"/>
            <a:ext cx="500066" cy="642942"/>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1" name="Carré corné 10"/>
          <p:cNvSpPr/>
          <p:nvPr/>
        </p:nvSpPr>
        <p:spPr>
          <a:xfrm>
            <a:off x="3286116" y="3714752"/>
            <a:ext cx="2786082" cy="300039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fr-FR" dirty="0"/>
          </a:p>
          <a:p>
            <a:pPr>
              <a:buNone/>
            </a:pPr>
            <a:endParaRPr lang="fr-FR" b="1" u="sng" dirty="0"/>
          </a:p>
          <a:p>
            <a:pPr>
              <a:buNone/>
            </a:pPr>
            <a:r>
              <a:rPr lang="fr-FR" b="1" u="sng" dirty="0"/>
              <a:t>UV-B</a:t>
            </a:r>
            <a:r>
              <a:rPr lang="fr-FR" dirty="0"/>
              <a:t>: sont de longueur d'onde moyenne (320-280 nm). Ils représentent moins de 5% des UV atteignant la Terre mais sont très énergétiques. Ils ne pénètrent que dans les couches superficielles de la peau. appelé couramment coup de soleil.</a:t>
            </a:r>
            <a:endParaRPr lang="fr-FR" b="1" u="sng" dirty="0">
              <a:solidFill>
                <a:schemeClr val="bg1"/>
              </a:solidFill>
            </a:endParaRPr>
          </a:p>
        </p:txBody>
      </p:sp>
      <p:sp>
        <p:nvSpPr>
          <p:cNvPr id="12" name="Flèche vers le bas 11"/>
          <p:cNvSpPr/>
          <p:nvPr/>
        </p:nvSpPr>
        <p:spPr>
          <a:xfrm>
            <a:off x="7286644" y="3000372"/>
            <a:ext cx="500066" cy="57150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3" name="Carré corné 12"/>
          <p:cNvSpPr/>
          <p:nvPr/>
        </p:nvSpPr>
        <p:spPr>
          <a:xfrm>
            <a:off x="6215074" y="3714752"/>
            <a:ext cx="2786082" cy="300039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fr-FR" b="1" u="sng" dirty="0">
              <a:solidFill>
                <a:schemeClr val="bg1"/>
              </a:solidFill>
            </a:endParaRPr>
          </a:p>
          <a:p>
            <a:pPr>
              <a:buNone/>
            </a:pPr>
            <a:r>
              <a:rPr lang="fr-FR" b="1" u="sng" dirty="0">
                <a:solidFill>
                  <a:schemeClr val="bg1"/>
                </a:solidFill>
              </a:rPr>
              <a:t>UV-C: </a:t>
            </a:r>
            <a:r>
              <a:rPr lang="fr-FR" dirty="0"/>
              <a:t>de courte longueur d'onde (280-100 nm), sont les plus nocifs. Cependant, ils sont tous filtrés par la couche d'ozone de l'atmosphère et n'atteignent donc théoriquement pas la surface de la Terre.</a:t>
            </a:r>
            <a:endParaRPr lang="fr-FR" b="1" u="sng" dirty="0">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ox(in)">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ox(in)">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linds(horizontal)">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ox(in)">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linds(horizontal)">
                                      <p:cBhvr>
                                        <p:cTn id="4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p:txBody>
      </p:sp>
      <p:pic>
        <p:nvPicPr>
          <p:cNvPr id="7170" name="Picture 2" descr="http://www.lyc-ferry-conflans.ac-versailles.fr/Disciplines/SVT/MISVT/2nde3-09-10/Th7-MutLev/site-Aur-Marie/Images/differentsuv.jpg"/>
          <p:cNvPicPr>
            <a:picLocks noChangeAspect="1" noChangeArrowheads="1"/>
          </p:cNvPicPr>
          <p:nvPr/>
        </p:nvPicPr>
        <p:blipFill>
          <a:blip r:embed="rId4"/>
          <a:srcRect/>
          <a:stretch>
            <a:fillRect/>
          </a:stretch>
        </p:blipFill>
        <p:spPr bwMode="auto">
          <a:xfrm>
            <a:off x="0" y="-24"/>
            <a:ext cx="9144000" cy="6858000"/>
          </a:xfrm>
          <a:prstGeom prst="rect">
            <a:avLst/>
          </a:prstGeom>
          <a:noFill/>
        </p:spPr>
      </p:pic>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500166" y="0"/>
            <a:ext cx="5857916"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dirty="0">
                <a:solidFill>
                  <a:schemeClr val="tx1">
                    <a:lumMod val="75000"/>
                    <a:lumOff val="25000"/>
                  </a:schemeClr>
                </a:solidFill>
              </a:rPr>
              <a:t>L’effet nocif de l’UV</a:t>
            </a:r>
          </a:p>
        </p:txBody>
      </p:sp>
      <p:sp>
        <p:nvSpPr>
          <p:cNvPr id="6" name="Carré corné 5"/>
          <p:cNvSpPr/>
          <p:nvPr/>
        </p:nvSpPr>
        <p:spPr>
          <a:xfrm>
            <a:off x="642910" y="1643050"/>
            <a:ext cx="7929618" cy="4643470"/>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3200" dirty="0"/>
          </a:p>
          <a:p>
            <a:endParaRPr lang="fr-FR" sz="3200" dirty="0"/>
          </a:p>
          <a:p>
            <a:r>
              <a:rPr lang="fr-FR" sz="2800" dirty="0">
                <a:solidFill>
                  <a:srgbClr val="002060"/>
                </a:solidFill>
              </a:rPr>
              <a:t>1</a:t>
            </a:r>
            <a:r>
              <a:rPr lang="fr-FR" sz="2800" dirty="0"/>
              <a:t>.Le bronzage est la preuve visible que la peau a été endommagée par les rayons UV.</a:t>
            </a:r>
          </a:p>
          <a:p>
            <a:r>
              <a:rPr lang="fr-FR" sz="2800" dirty="0">
                <a:solidFill>
                  <a:srgbClr val="002060"/>
                </a:solidFill>
              </a:rPr>
              <a:t>2</a:t>
            </a:r>
            <a:r>
              <a:rPr lang="fr-FR" sz="2800" dirty="0"/>
              <a:t>.Apparition de rides.</a:t>
            </a:r>
          </a:p>
          <a:p>
            <a:r>
              <a:rPr lang="fr-FR" sz="2800" dirty="0">
                <a:solidFill>
                  <a:srgbClr val="002060"/>
                </a:solidFill>
              </a:rPr>
              <a:t>3</a:t>
            </a:r>
            <a:r>
              <a:rPr lang="fr-FR" sz="2800" dirty="0"/>
              <a:t>.Durcissement de la peau.</a:t>
            </a:r>
          </a:p>
          <a:p>
            <a:r>
              <a:rPr lang="fr-FR" sz="2800" dirty="0">
                <a:solidFill>
                  <a:srgbClr val="002060"/>
                </a:solidFill>
              </a:rPr>
              <a:t>4</a:t>
            </a:r>
            <a:r>
              <a:rPr lang="fr-FR" sz="2800" dirty="0"/>
              <a:t>.Décoloration de la peau.</a:t>
            </a:r>
          </a:p>
          <a:p>
            <a:r>
              <a:rPr lang="fr-FR" sz="2800" dirty="0">
                <a:solidFill>
                  <a:srgbClr val="002060"/>
                </a:solidFill>
              </a:rPr>
              <a:t>5</a:t>
            </a:r>
            <a:r>
              <a:rPr lang="fr-FR" sz="2800" dirty="0"/>
              <a:t>.Perte d'élasticité.</a:t>
            </a:r>
          </a:p>
          <a:p>
            <a:r>
              <a:rPr lang="fr-FR" sz="2800" dirty="0">
                <a:solidFill>
                  <a:srgbClr val="002060"/>
                </a:solidFill>
              </a:rPr>
              <a:t>6</a:t>
            </a:r>
            <a:r>
              <a:rPr lang="fr-FR" sz="2800" dirty="0"/>
              <a:t>.Apparition de taches brunes.</a:t>
            </a:r>
          </a:p>
          <a:p>
            <a:r>
              <a:rPr lang="fr-FR" sz="2800" dirty="0">
                <a:solidFill>
                  <a:srgbClr val="002060"/>
                </a:solidFill>
              </a:rPr>
              <a:t>7</a:t>
            </a:r>
            <a:r>
              <a:rPr lang="fr-FR" sz="2800" dirty="0"/>
              <a:t>.Lésions précancéreuses (appelées </a:t>
            </a:r>
            <a:r>
              <a:rPr lang="fr-FR" sz="2800" i="1" dirty="0"/>
              <a:t>kératoses actiniques</a:t>
            </a:r>
            <a:r>
              <a:rPr lang="fr-FR" sz="2800" dirty="0"/>
              <a:t>).</a:t>
            </a:r>
          </a:p>
          <a:p>
            <a:endParaRPr lang="fr-FR" sz="32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3076" name="Picture 4" descr="E:\bio\Doc1.jpg"/>
          <p:cNvPicPr>
            <a:picLocks noGrp="1" noChangeAspect="1" noChangeArrowheads="1"/>
          </p:cNvPicPr>
          <p:nvPr>
            <p:ph idx="1"/>
          </p:nvPr>
        </p:nvPicPr>
        <p:blipFill>
          <a:blip r:embed="rId4"/>
          <a:srcRect/>
          <a:stretch>
            <a:fillRect/>
          </a:stretch>
        </p:blipFill>
        <p:spPr bwMode="auto">
          <a:xfrm>
            <a:off x="0" y="0"/>
            <a:ext cx="9144000" cy="6858000"/>
          </a:xfrm>
          <a:prstGeom prst="rect">
            <a:avLst/>
          </a:prstGeom>
          <a:noFill/>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descr="3116205425_1_3_fpxXWd49.png"/>
          <p:cNvPicPr>
            <a:picLocks noChangeAspect="1"/>
          </p:cNvPicPr>
          <p:nvPr/>
        </p:nvPicPr>
        <p:blipFill>
          <a:blip r:embed="rId4"/>
          <a:stretch>
            <a:fillRect/>
          </a:stretch>
        </p:blipFill>
        <p:spPr>
          <a:xfrm>
            <a:off x="0" y="0"/>
            <a:ext cx="9144000" cy="6858000"/>
          </a:xfrm>
          <a:prstGeom prst="rect">
            <a:avLst/>
          </a:prstGeom>
        </p:spPr>
      </p:pic>
      <p:sp>
        <p:nvSpPr>
          <p:cNvPr id="5" name="Parchemin horizontal 4"/>
          <p:cNvSpPr/>
          <p:nvPr/>
        </p:nvSpPr>
        <p:spPr>
          <a:xfrm>
            <a:off x="1785918" y="285728"/>
            <a:ext cx="5000660" cy="1357322"/>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fr-FR" sz="5400" b="1" dirty="0">
                <a:solidFill>
                  <a:schemeClr val="tx1">
                    <a:lumMod val="75000"/>
                    <a:lumOff val="25000"/>
                  </a:schemeClr>
                </a:solidFill>
              </a:rPr>
              <a:t>Protection:</a:t>
            </a:r>
          </a:p>
        </p:txBody>
      </p:sp>
      <p:sp>
        <p:nvSpPr>
          <p:cNvPr id="6" name="Carré corné 5"/>
          <p:cNvSpPr/>
          <p:nvPr/>
        </p:nvSpPr>
        <p:spPr>
          <a:xfrm>
            <a:off x="571472" y="1643050"/>
            <a:ext cx="7786742" cy="5000660"/>
          </a:xfrm>
          <a:prstGeom prst="foldedCorner">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fr-FR" sz="2800" dirty="0"/>
          </a:p>
          <a:p>
            <a:r>
              <a:rPr lang="fr-FR" sz="2800" dirty="0">
                <a:solidFill>
                  <a:srgbClr val="002060"/>
                </a:solidFill>
              </a:rPr>
              <a:t>1</a:t>
            </a:r>
            <a:r>
              <a:rPr lang="fr-FR" sz="2800" dirty="0"/>
              <a:t>.Pour se défendre contre la lumière UV, le corps réagit aux expositions en libérant le pigment brun de mélanine. </a:t>
            </a:r>
          </a:p>
          <a:p>
            <a:r>
              <a:rPr lang="fr-FR" sz="2800" dirty="0"/>
              <a:t> </a:t>
            </a:r>
            <a:r>
              <a:rPr lang="fr-FR" sz="2800" dirty="0">
                <a:solidFill>
                  <a:srgbClr val="002060"/>
                </a:solidFill>
              </a:rPr>
              <a:t>2</a:t>
            </a:r>
            <a:r>
              <a:rPr lang="fr-FR" sz="2800" dirty="0"/>
              <a:t>.Des antioxydants (vitamines E et C, β-carotène…) peuvent neutraliser les radicaux libres formés par les UV.</a:t>
            </a:r>
          </a:p>
          <a:p>
            <a:r>
              <a:rPr lang="fr-FR" sz="2800" dirty="0">
                <a:solidFill>
                  <a:srgbClr val="002060"/>
                </a:solidFill>
              </a:rPr>
              <a:t>3</a:t>
            </a:r>
            <a:r>
              <a:rPr lang="fr-FR" sz="2800" dirty="0"/>
              <a:t>.Les crèmes solaires contiennent des filtres ultraviolets qui bloquent en partie les UV et aident à protéger la peau.</a:t>
            </a:r>
          </a:p>
          <a:p>
            <a:r>
              <a:rPr lang="fr-FR" sz="2800" dirty="0">
                <a:solidFill>
                  <a:srgbClr val="002060"/>
                </a:solidFill>
              </a:rPr>
              <a:t>4</a:t>
            </a:r>
            <a:r>
              <a:rPr lang="fr-FR" sz="2800" dirty="0"/>
              <a:t>.Les vêtements et lunettes de soleil arrêtent une partie des UV.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CE_TITLE" val="spectroscopie-ultraviolet-visible"/>
  <p:tag name="ISPRING_ULTRA_SCORM_COURSE_ID" val="A6632621-D564-4776-88ED-1C03159840F2"/>
  <p:tag name="ISPRING_CMI5_LAUNCH_METHOD" val="any window"/>
  <p:tag name="ISPRING_SCORM_ENDPOINT" val="&lt;endpoint&gt;&lt;enable&gt;0&lt;/enable&gt;&lt;lrs&gt;https://&lt;/lrs&gt;&lt;auth&gt;0&lt;/auth&gt;&lt;login&gt;&lt;/login&gt;&lt;password&gt;&lt;/password&gt;&lt;key&gt;&lt;/key&gt;&lt;name&gt;&lt;/name&gt;&lt;email&gt;&lt;/email&gt;&lt;/endpoint&gt;&#10;"/>
  <p:tag name="ISPRINGCLOUDFOLDERID" val="1"/>
  <p:tag name="ISPRINGONLINEFOLDERID" val="1"/>
  <p:tag name="ISPRING_OUTPUT_FOLDER" val="[[&quot;\u0005\uFFFD\uFFFD\uFFFD{8125C1E6-AF63-4DAC-8E80-EB97DFA827F5}&quot;,&quot;C:\\Users\\REBIZI-NADJIB\\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quot;studioSettings&quot;:{&quot;onlineDestinationFolderId&quot;:&quot;0&quot;,&quot;uploadSources&quot;:true}}"/>
  <p:tag name="ISPRING_SCORM_RATE_SLIDES" val="0"/>
  <p:tag name="ISPRING_SCORM_RATE_QUIZZES" val="0"/>
  <p:tag name="ISPRING_SCORM_PASSING_SCORE" val="0.000000"/>
  <p:tag name="ISPRING_PRESENTATION_TITLE" val="spectroscopie-ultraviolet-visible"/>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GENSWF_SLIDE_UID" val="{09FF8259-692A-40C7-8EE3-DFFF64306462}:279"/>
</p:tagLst>
</file>

<file path=ppt/tags/tag11.xml><?xml version="1.0" encoding="utf-8"?>
<p:tagLst xmlns:a="http://schemas.openxmlformats.org/drawingml/2006/main" xmlns:r="http://schemas.openxmlformats.org/officeDocument/2006/relationships" xmlns:p="http://schemas.openxmlformats.org/presentationml/2006/main">
  <p:tag name="GENSWF_SLIDE_UID" val="{95481A5F-F914-45D3-AB36-B0869F13E13C}:262"/>
</p:tagLst>
</file>

<file path=ppt/tags/tag12.xml><?xml version="1.0" encoding="utf-8"?>
<p:tagLst xmlns:a="http://schemas.openxmlformats.org/drawingml/2006/main" xmlns:r="http://schemas.openxmlformats.org/officeDocument/2006/relationships" xmlns:p="http://schemas.openxmlformats.org/presentationml/2006/main">
  <p:tag name="GENSWF_SLIDE_UID" val="{D7654F62-8BC9-48DD-8D39-6570C5CBCB7B}:263"/>
</p:tagLst>
</file>

<file path=ppt/tags/tag13.xml><?xml version="1.0" encoding="utf-8"?>
<p:tagLst xmlns:a="http://schemas.openxmlformats.org/drawingml/2006/main" xmlns:r="http://schemas.openxmlformats.org/officeDocument/2006/relationships" xmlns:p="http://schemas.openxmlformats.org/presentationml/2006/main">
  <p:tag name="GENSWF_SLIDE_UID" val="{72DFEDF2-EA11-4346-9B4B-629A65D94F26}:264"/>
</p:tagLst>
</file>

<file path=ppt/tags/tag14.xml><?xml version="1.0" encoding="utf-8"?>
<p:tagLst xmlns:a="http://schemas.openxmlformats.org/drawingml/2006/main" xmlns:r="http://schemas.openxmlformats.org/officeDocument/2006/relationships" xmlns:p="http://schemas.openxmlformats.org/presentationml/2006/main">
  <p:tag name="GENSWF_SLIDE_UID" val="{CB0969C1-A340-46BE-B4B2-F7D3E53707BA}:265"/>
</p:tagLst>
</file>

<file path=ppt/tags/tag15.xml><?xml version="1.0" encoding="utf-8"?>
<p:tagLst xmlns:a="http://schemas.openxmlformats.org/drawingml/2006/main" xmlns:r="http://schemas.openxmlformats.org/officeDocument/2006/relationships" xmlns:p="http://schemas.openxmlformats.org/presentationml/2006/main">
  <p:tag name="GENSWF_SLIDE_UID" val="{78973348-2363-4308-A48C-9C122CDBE110}:266"/>
</p:tagLst>
</file>

<file path=ppt/tags/tag16.xml><?xml version="1.0" encoding="utf-8"?>
<p:tagLst xmlns:a="http://schemas.openxmlformats.org/drawingml/2006/main" xmlns:r="http://schemas.openxmlformats.org/officeDocument/2006/relationships" xmlns:p="http://schemas.openxmlformats.org/presentationml/2006/main">
  <p:tag name="GENSWF_SLIDE_UID" val="{E68593B6-B253-41AE-8A1C-484CB0A3F327}:267"/>
</p:tagLst>
</file>

<file path=ppt/tags/tag17.xml><?xml version="1.0" encoding="utf-8"?>
<p:tagLst xmlns:a="http://schemas.openxmlformats.org/drawingml/2006/main" xmlns:r="http://schemas.openxmlformats.org/officeDocument/2006/relationships" xmlns:p="http://schemas.openxmlformats.org/presentationml/2006/main">
  <p:tag name="GENSWF_SLIDE_UID" val="{7399E842-DB24-4ACC-AD07-BA19E22601C3}:268"/>
</p:tagLst>
</file>

<file path=ppt/tags/tag2.xml><?xml version="1.0" encoding="utf-8"?>
<p:tagLst xmlns:a="http://schemas.openxmlformats.org/drawingml/2006/main" xmlns:r="http://schemas.openxmlformats.org/officeDocument/2006/relationships" xmlns:p="http://schemas.openxmlformats.org/presentationml/2006/main">
  <p:tag name="GENSWF_SLIDE_UID" val="{CE0EF8FA-ABC3-4213-A72C-3EA4319DC869}:256"/>
</p:tagLst>
</file>

<file path=ppt/tags/tag3.xml><?xml version="1.0" encoding="utf-8"?>
<p:tagLst xmlns:a="http://schemas.openxmlformats.org/drawingml/2006/main" xmlns:r="http://schemas.openxmlformats.org/officeDocument/2006/relationships" xmlns:p="http://schemas.openxmlformats.org/presentationml/2006/main">
  <p:tag name="GENSWF_SLIDE_UID" val="{7BA2500F-4CBE-4EBD-BD09-4B0EAE2AF2AB}:257"/>
</p:tagLst>
</file>

<file path=ppt/tags/tag4.xml><?xml version="1.0" encoding="utf-8"?>
<p:tagLst xmlns:a="http://schemas.openxmlformats.org/drawingml/2006/main" xmlns:r="http://schemas.openxmlformats.org/officeDocument/2006/relationships" xmlns:p="http://schemas.openxmlformats.org/presentationml/2006/main">
  <p:tag name="GENSWF_SLIDE_UID" val="{E6D73726-6D64-4F3C-955D-63BA89680DC5}:258"/>
</p:tagLst>
</file>

<file path=ppt/tags/tag5.xml><?xml version="1.0" encoding="utf-8"?>
<p:tagLst xmlns:a="http://schemas.openxmlformats.org/drawingml/2006/main" xmlns:r="http://schemas.openxmlformats.org/officeDocument/2006/relationships" xmlns:p="http://schemas.openxmlformats.org/presentationml/2006/main">
  <p:tag name="GENSWF_SLIDE_UID" val="{7440B2C0-1498-43A9-880A-3AE9DEB94A88}:259"/>
</p:tagLst>
</file>

<file path=ppt/tags/tag6.xml><?xml version="1.0" encoding="utf-8"?>
<p:tagLst xmlns:a="http://schemas.openxmlformats.org/drawingml/2006/main" xmlns:r="http://schemas.openxmlformats.org/officeDocument/2006/relationships" xmlns:p="http://schemas.openxmlformats.org/presentationml/2006/main">
  <p:tag name="GENSWF_SLIDE_UID" val="{445F29E5-C30F-4138-A539-B1E1A507A173}:260"/>
</p:tagLst>
</file>

<file path=ppt/tags/tag7.xml><?xml version="1.0" encoding="utf-8"?>
<p:tagLst xmlns:a="http://schemas.openxmlformats.org/drawingml/2006/main" xmlns:r="http://schemas.openxmlformats.org/officeDocument/2006/relationships" xmlns:p="http://schemas.openxmlformats.org/presentationml/2006/main">
  <p:tag name="GENSWF_SLIDE_UID" val="{249588A5-DD4B-4DCB-8253-745C95FA13BB}:277"/>
</p:tagLst>
</file>

<file path=ppt/tags/tag8.xml><?xml version="1.0" encoding="utf-8"?>
<p:tagLst xmlns:a="http://schemas.openxmlformats.org/drawingml/2006/main" xmlns:r="http://schemas.openxmlformats.org/officeDocument/2006/relationships" xmlns:p="http://schemas.openxmlformats.org/presentationml/2006/main">
  <p:tag name="GENSWF_SLIDE_UID" val="{592550FB-8653-4409-8AC9-7031E849F34C}:261"/>
</p:tagLst>
</file>

<file path=ppt/tags/tag9.xml><?xml version="1.0" encoding="utf-8"?>
<p:tagLst xmlns:a="http://schemas.openxmlformats.org/drawingml/2006/main" xmlns:r="http://schemas.openxmlformats.org/officeDocument/2006/relationships" xmlns:p="http://schemas.openxmlformats.org/presentationml/2006/main">
  <p:tag name="GENSWF_SLIDE_UID" val="{EB1FC9D4-ABE5-440D-B441-04B5B36202E1}:276"/>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763</TotalTime>
  <Words>580</Words>
  <Application>Microsoft Office PowerPoint</Application>
  <PresentationFormat>On-screen Show (4:3)</PresentationFormat>
  <Paragraphs>114</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spectroscopie-ultraviolet-visible</dc:title>
  <dc:creator>personnel</dc:creator>
  <cp:lastModifiedBy>rebizi.chimie@gmail.com</cp:lastModifiedBy>
  <cp:revision>11</cp:revision>
  <dcterms:created xsi:type="dcterms:W3CDTF">2016-04-22T18:46:42Z</dcterms:created>
  <dcterms:modified xsi:type="dcterms:W3CDTF">2025-01-02T13:50:19Z</dcterms:modified>
</cp:coreProperties>
</file>